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9"/>
  </p:notesMasterIdLst>
  <p:sldIdLst>
    <p:sldId id="256" r:id="rId2"/>
    <p:sldId id="260" r:id="rId3"/>
    <p:sldId id="261" r:id="rId4"/>
    <p:sldId id="469" r:id="rId5"/>
    <p:sldId id="470" r:id="rId6"/>
    <p:sldId id="471" r:id="rId7"/>
    <p:sldId id="472" r:id="rId8"/>
    <p:sldId id="473" r:id="rId9"/>
    <p:sldId id="474" r:id="rId10"/>
    <p:sldId id="475" r:id="rId11"/>
    <p:sldId id="476" r:id="rId12"/>
    <p:sldId id="477" r:id="rId13"/>
    <p:sldId id="478" r:id="rId14"/>
    <p:sldId id="479" r:id="rId15"/>
    <p:sldId id="480" r:id="rId16"/>
    <p:sldId id="481" r:id="rId17"/>
    <p:sldId id="482" r:id="rId18"/>
    <p:sldId id="483" r:id="rId19"/>
    <p:sldId id="484" r:id="rId20"/>
    <p:sldId id="485" r:id="rId21"/>
    <p:sldId id="486" r:id="rId22"/>
    <p:sldId id="487" r:id="rId23"/>
    <p:sldId id="488" r:id="rId24"/>
    <p:sldId id="432" r:id="rId25"/>
    <p:sldId id="431" r:id="rId26"/>
    <p:sldId id="489" r:id="rId27"/>
    <p:sldId id="421" r:id="rId28"/>
    <p:sldId id="434" r:id="rId29"/>
    <p:sldId id="435" r:id="rId30"/>
    <p:sldId id="457" r:id="rId31"/>
    <p:sldId id="422" r:id="rId32"/>
    <p:sldId id="490" r:id="rId33"/>
    <p:sldId id="491" r:id="rId34"/>
    <p:sldId id="492" r:id="rId35"/>
    <p:sldId id="493" r:id="rId36"/>
    <p:sldId id="494" r:id="rId37"/>
    <p:sldId id="495" r:id="rId3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674031B-ED23-504C-8A3F-57220AAD947F}">
          <p14:sldIdLst>
            <p14:sldId id="256"/>
            <p14:sldId id="260"/>
            <p14:sldId id="261"/>
            <p14:sldId id="469"/>
            <p14:sldId id="470"/>
            <p14:sldId id="471"/>
            <p14:sldId id="472"/>
            <p14:sldId id="473"/>
            <p14:sldId id="474"/>
            <p14:sldId id="475"/>
            <p14:sldId id="476"/>
            <p14:sldId id="477"/>
            <p14:sldId id="478"/>
            <p14:sldId id="479"/>
            <p14:sldId id="480"/>
            <p14:sldId id="481"/>
            <p14:sldId id="482"/>
            <p14:sldId id="483"/>
            <p14:sldId id="484"/>
            <p14:sldId id="485"/>
            <p14:sldId id="486"/>
            <p14:sldId id="487"/>
            <p14:sldId id="488"/>
            <p14:sldId id="432"/>
            <p14:sldId id="431"/>
            <p14:sldId id="489"/>
            <p14:sldId id="421"/>
            <p14:sldId id="434"/>
            <p14:sldId id="435"/>
            <p14:sldId id="457"/>
            <p14:sldId id="422"/>
            <p14:sldId id="490"/>
            <p14:sldId id="491"/>
            <p14:sldId id="492"/>
            <p14:sldId id="493"/>
            <p14:sldId id="494"/>
            <p14:sldId id="495"/>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D9AD1"/>
    <a:srgbClr val="65AECA"/>
    <a:srgbClr val="950E13"/>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102" autoAdjust="0"/>
    <p:restoredTop sz="73920" autoAdjust="0"/>
  </p:normalViewPr>
  <p:slideViewPr>
    <p:cSldViewPr snapToGrid="0" snapToObjects="1">
      <p:cViewPr varScale="1">
        <p:scale>
          <a:sx n="66" d="100"/>
          <a:sy n="66" d="100"/>
        </p:scale>
        <p:origin x="2118" y="7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s>
</file>

<file path=ppt/media/image10.jpg>
</file>

<file path=ppt/media/image11.jpe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png>
</file>

<file path=ppt/media/image20.jpg>
</file>

<file path=ppt/media/image21.jpg>
</file>

<file path=ppt/media/image22.jpg>
</file>

<file path=ppt/media/image23.jpg>
</file>

<file path=ppt/media/image24.jpg>
</file>

<file path=ppt/media/image25.jpg>
</file>

<file path=ppt/media/image26.jpg>
</file>

<file path=ppt/media/image27.jpg>
</file>

<file path=ppt/media/image28.jpg>
</file>

<file path=ppt/media/image3.pn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DEB0418-5A2C-4927-A5B8-F7C989CD754B}" type="datetimeFigureOut">
              <a:rPr lang="en-US" smtClean="0"/>
              <a:t>8/10/2020</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D626EB9-37A2-4D9D-9009-6518DBACA051}" type="slidenum">
              <a:rPr lang="en-US" smtClean="0"/>
              <a:t>‹#›</a:t>
            </a:fld>
            <a:endParaRPr lang="en-US"/>
          </a:p>
        </p:txBody>
      </p:sp>
    </p:spTree>
    <p:extLst>
      <p:ext uri="{BB962C8B-B14F-4D97-AF65-F5344CB8AC3E}">
        <p14:creationId xmlns:p14="http://schemas.microsoft.com/office/powerpoint/2010/main" val="18613501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D626EB9-37A2-4D9D-9009-6518DBACA051}" type="slidenum">
              <a:rPr lang="en-US" smtClean="0"/>
              <a:t>3</a:t>
            </a:fld>
            <a:endParaRPr lang="en-US"/>
          </a:p>
        </p:txBody>
      </p:sp>
    </p:spTree>
    <p:extLst>
      <p:ext uri="{BB962C8B-B14F-4D97-AF65-F5344CB8AC3E}">
        <p14:creationId xmlns:p14="http://schemas.microsoft.com/office/powerpoint/2010/main" val="38170663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D626EB9-37A2-4D9D-9009-6518DBACA051}" type="slidenum">
              <a:rPr lang="en-US" smtClean="0"/>
              <a:t>15</a:t>
            </a:fld>
            <a:endParaRPr lang="en-US"/>
          </a:p>
        </p:txBody>
      </p:sp>
    </p:spTree>
    <p:extLst>
      <p:ext uri="{BB962C8B-B14F-4D97-AF65-F5344CB8AC3E}">
        <p14:creationId xmlns:p14="http://schemas.microsoft.com/office/powerpoint/2010/main" val="27768855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D626EB9-37A2-4D9D-9009-6518DBACA051}" type="slidenum">
              <a:rPr lang="en-US" smtClean="0"/>
              <a:t>16</a:t>
            </a:fld>
            <a:endParaRPr lang="en-US"/>
          </a:p>
        </p:txBody>
      </p:sp>
    </p:spTree>
    <p:extLst>
      <p:ext uri="{BB962C8B-B14F-4D97-AF65-F5344CB8AC3E}">
        <p14:creationId xmlns:p14="http://schemas.microsoft.com/office/powerpoint/2010/main" val="281786498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D626EB9-37A2-4D9D-9009-6518DBACA051}" type="slidenum">
              <a:rPr lang="en-US" smtClean="0"/>
              <a:t>17</a:t>
            </a:fld>
            <a:endParaRPr lang="en-US"/>
          </a:p>
        </p:txBody>
      </p:sp>
    </p:spTree>
    <p:extLst>
      <p:ext uri="{BB962C8B-B14F-4D97-AF65-F5344CB8AC3E}">
        <p14:creationId xmlns:p14="http://schemas.microsoft.com/office/powerpoint/2010/main" val="156128511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D626EB9-37A2-4D9D-9009-6518DBACA051}" type="slidenum">
              <a:rPr lang="en-US" smtClean="0"/>
              <a:t>18</a:t>
            </a:fld>
            <a:endParaRPr lang="en-US"/>
          </a:p>
        </p:txBody>
      </p:sp>
    </p:spTree>
    <p:extLst>
      <p:ext uri="{BB962C8B-B14F-4D97-AF65-F5344CB8AC3E}">
        <p14:creationId xmlns:p14="http://schemas.microsoft.com/office/powerpoint/2010/main" val="293243791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D626EB9-37A2-4D9D-9009-6518DBACA051}" type="slidenum">
              <a:rPr lang="en-US" smtClean="0"/>
              <a:t>20</a:t>
            </a:fld>
            <a:endParaRPr lang="en-US"/>
          </a:p>
        </p:txBody>
      </p:sp>
    </p:spTree>
    <p:extLst>
      <p:ext uri="{BB962C8B-B14F-4D97-AF65-F5344CB8AC3E}">
        <p14:creationId xmlns:p14="http://schemas.microsoft.com/office/powerpoint/2010/main" val="151461363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D626EB9-37A2-4D9D-9009-6518DBACA051}" type="slidenum">
              <a:rPr lang="en-US" smtClean="0"/>
              <a:t>21</a:t>
            </a:fld>
            <a:endParaRPr lang="en-US"/>
          </a:p>
        </p:txBody>
      </p:sp>
    </p:spTree>
    <p:extLst>
      <p:ext uri="{BB962C8B-B14F-4D97-AF65-F5344CB8AC3E}">
        <p14:creationId xmlns:p14="http://schemas.microsoft.com/office/powerpoint/2010/main" val="17962975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D626EB9-37A2-4D9D-9009-6518DBACA051}" type="slidenum">
              <a:rPr lang="en-US" smtClean="0"/>
              <a:t>22</a:t>
            </a:fld>
            <a:endParaRPr lang="en-US"/>
          </a:p>
        </p:txBody>
      </p:sp>
    </p:spTree>
    <p:extLst>
      <p:ext uri="{BB962C8B-B14F-4D97-AF65-F5344CB8AC3E}">
        <p14:creationId xmlns:p14="http://schemas.microsoft.com/office/powerpoint/2010/main" val="3955782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D626EB9-37A2-4D9D-9009-6518DBACA051}" type="slidenum">
              <a:rPr lang="en-US" smtClean="0"/>
              <a:t>23</a:t>
            </a:fld>
            <a:endParaRPr lang="en-US"/>
          </a:p>
        </p:txBody>
      </p:sp>
    </p:spTree>
    <p:extLst>
      <p:ext uri="{BB962C8B-B14F-4D97-AF65-F5344CB8AC3E}">
        <p14:creationId xmlns:p14="http://schemas.microsoft.com/office/powerpoint/2010/main" val="74973160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D626EB9-37A2-4D9D-9009-6518DBACA051}" type="slidenum">
              <a:rPr lang="en-US" smtClean="0"/>
              <a:t>34</a:t>
            </a:fld>
            <a:endParaRPr lang="en-US"/>
          </a:p>
        </p:txBody>
      </p:sp>
    </p:spTree>
    <p:extLst>
      <p:ext uri="{BB962C8B-B14F-4D97-AF65-F5344CB8AC3E}">
        <p14:creationId xmlns:p14="http://schemas.microsoft.com/office/powerpoint/2010/main" val="312165739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D626EB9-37A2-4D9D-9009-6518DBACA051}" type="slidenum">
              <a:rPr lang="en-US" smtClean="0"/>
              <a:t>35</a:t>
            </a:fld>
            <a:endParaRPr lang="en-US"/>
          </a:p>
        </p:txBody>
      </p:sp>
    </p:spTree>
    <p:extLst>
      <p:ext uri="{BB962C8B-B14F-4D97-AF65-F5344CB8AC3E}">
        <p14:creationId xmlns:p14="http://schemas.microsoft.com/office/powerpoint/2010/main" val="4061971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D626EB9-37A2-4D9D-9009-6518DBACA051}" type="slidenum">
              <a:rPr lang="en-US" smtClean="0"/>
              <a:t>4</a:t>
            </a:fld>
            <a:endParaRPr lang="en-US"/>
          </a:p>
        </p:txBody>
      </p:sp>
    </p:spTree>
    <p:extLst>
      <p:ext uri="{BB962C8B-B14F-4D97-AF65-F5344CB8AC3E}">
        <p14:creationId xmlns:p14="http://schemas.microsoft.com/office/powerpoint/2010/main" val="125957861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D626EB9-37A2-4D9D-9009-6518DBACA051}" type="slidenum">
              <a:rPr lang="en-US" smtClean="0"/>
              <a:t>36</a:t>
            </a:fld>
            <a:endParaRPr lang="en-US"/>
          </a:p>
        </p:txBody>
      </p:sp>
    </p:spTree>
    <p:extLst>
      <p:ext uri="{BB962C8B-B14F-4D97-AF65-F5344CB8AC3E}">
        <p14:creationId xmlns:p14="http://schemas.microsoft.com/office/powerpoint/2010/main" val="36267047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D626EB9-37A2-4D9D-9009-6518DBACA051}" type="slidenum">
              <a:rPr lang="en-US" smtClean="0"/>
              <a:t>5</a:t>
            </a:fld>
            <a:endParaRPr lang="en-US"/>
          </a:p>
        </p:txBody>
      </p:sp>
    </p:spTree>
    <p:extLst>
      <p:ext uri="{BB962C8B-B14F-4D97-AF65-F5344CB8AC3E}">
        <p14:creationId xmlns:p14="http://schemas.microsoft.com/office/powerpoint/2010/main" val="13305321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D626EB9-37A2-4D9D-9009-6518DBACA051}" type="slidenum">
              <a:rPr lang="en-US" smtClean="0"/>
              <a:t>6</a:t>
            </a:fld>
            <a:endParaRPr lang="en-US"/>
          </a:p>
        </p:txBody>
      </p:sp>
    </p:spTree>
    <p:extLst>
      <p:ext uri="{BB962C8B-B14F-4D97-AF65-F5344CB8AC3E}">
        <p14:creationId xmlns:p14="http://schemas.microsoft.com/office/powerpoint/2010/main" val="41546976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D626EB9-37A2-4D9D-9009-6518DBACA051}" type="slidenum">
              <a:rPr lang="en-US" smtClean="0"/>
              <a:t>8</a:t>
            </a:fld>
            <a:endParaRPr lang="en-US"/>
          </a:p>
        </p:txBody>
      </p:sp>
    </p:spTree>
    <p:extLst>
      <p:ext uri="{BB962C8B-B14F-4D97-AF65-F5344CB8AC3E}">
        <p14:creationId xmlns:p14="http://schemas.microsoft.com/office/powerpoint/2010/main" val="35948521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D626EB9-37A2-4D9D-9009-6518DBACA051}" type="slidenum">
              <a:rPr lang="en-US" smtClean="0"/>
              <a:t>9</a:t>
            </a:fld>
            <a:endParaRPr lang="en-US"/>
          </a:p>
        </p:txBody>
      </p:sp>
    </p:spTree>
    <p:extLst>
      <p:ext uri="{BB962C8B-B14F-4D97-AF65-F5344CB8AC3E}">
        <p14:creationId xmlns:p14="http://schemas.microsoft.com/office/powerpoint/2010/main" val="7295088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D626EB9-37A2-4D9D-9009-6518DBACA051}" type="slidenum">
              <a:rPr lang="en-US" smtClean="0"/>
              <a:t>11</a:t>
            </a:fld>
            <a:endParaRPr lang="en-US"/>
          </a:p>
        </p:txBody>
      </p:sp>
    </p:spTree>
    <p:extLst>
      <p:ext uri="{BB962C8B-B14F-4D97-AF65-F5344CB8AC3E}">
        <p14:creationId xmlns:p14="http://schemas.microsoft.com/office/powerpoint/2010/main" val="41247022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D626EB9-37A2-4D9D-9009-6518DBACA051}" type="slidenum">
              <a:rPr lang="en-US" smtClean="0"/>
              <a:t>12</a:t>
            </a:fld>
            <a:endParaRPr lang="en-US"/>
          </a:p>
        </p:txBody>
      </p:sp>
    </p:spTree>
    <p:extLst>
      <p:ext uri="{BB962C8B-B14F-4D97-AF65-F5344CB8AC3E}">
        <p14:creationId xmlns:p14="http://schemas.microsoft.com/office/powerpoint/2010/main" val="1620606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D626EB9-37A2-4D9D-9009-6518DBACA051}" type="slidenum">
              <a:rPr lang="en-US" smtClean="0"/>
              <a:t>14</a:t>
            </a:fld>
            <a:endParaRPr lang="en-US"/>
          </a:p>
        </p:txBody>
      </p:sp>
    </p:spTree>
    <p:extLst>
      <p:ext uri="{BB962C8B-B14F-4D97-AF65-F5344CB8AC3E}">
        <p14:creationId xmlns:p14="http://schemas.microsoft.com/office/powerpoint/2010/main" val="16770634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C8FE33C1-E5D0-1943-AFFE-6B8BBA2340FF}" type="datetimeFigureOut">
              <a:rPr lang="en-US" smtClean="0"/>
              <a:t>8/10/2020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1F17D-57E6-D142-BAC2-269037FD96B8}" type="slidenum">
              <a:rPr lang="en-US" smtClean="0"/>
              <a:t>‹#›</a:t>
            </a:fld>
            <a:endParaRPr lang="en-US"/>
          </a:p>
        </p:txBody>
      </p:sp>
    </p:spTree>
    <p:extLst>
      <p:ext uri="{BB962C8B-B14F-4D97-AF65-F5344CB8AC3E}">
        <p14:creationId xmlns:p14="http://schemas.microsoft.com/office/powerpoint/2010/main" val="12233467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8FE33C1-E5D0-1943-AFFE-6B8BBA2340FF}" type="datetimeFigureOut">
              <a:rPr lang="en-US" smtClean="0"/>
              <a:t>8/10/2020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1F17D-57E6-D142-BAC2-269037FD96B8}" type="slidenum">
              <a:rPr lang="en-US" smtClean="0"/>
              <a:t>‹#›</a:t>
            </a:fld>
            <a:endParaRPr lang="en-US"/>
          </a:p>
        </p:txBody>
      </p:sp>
    </p:spTree>
    <p:extLst>
      <p:ext uri="{BB962C8B-B14F-4D97-AF65-F5344CB8AC3E}">
        <p14:creationId xmlns:p14="http://schemas.microsoft.com/office/powerpoint/2010/main" val="26354688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8FE33C1-E5D0-1943-AFFE-6B8BBA2340FF}" type="datetimeFigureOut">
              <a:rPr lang="en-US" smtClean="0"/>
              <a:t>8/10/2020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1F17D-57E6-D142-BAC2-269037FD96B8}" type="slidenum">
              <a:rPr lang="en-US" smtClean="0"/>
              <a:t>‹#›</a:t>
            </a:fld>
            <a:endParaRPr lang="en-US"/>
          </a:p>
        </p:txBody>
      </p:sp>
    </p:spTree>
    <p:extLst>
      <p:ext uri="{BB962C8B-B14F-4D97-AF65-F5344CB8AC3E}">
        <p14:creationId xmlns:p14="http://schemas.microsoft.com/office/powerpoint/2010/main" val="11220917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8FE33C1-E5D0-1943-AFFE-6B8BBA2340FF}" type="datetimeFigureOut">
              <a:rPr lang="en-US" smtClean="0"/>
              <a:t>8/10/2020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1F17D-57E6-D142-BAC2-269037FD96B8}" type="slidenum">
              <a:rPr lang="en-US" smtClean="0"/>
              <a:t>‹#›</a:t>
            </a:fld>
            <a:endParaRPr lang="en-US"/>
          </a:p>
        </p:txBody>
      </p:sp>
    </p:spTree>
    <p:extLst>
      <p:ext uri="{BB962C8B-B14F-4D97-AF65-F5344CB8AC3E}">
        <p14:creationId xmlns:p14="http://schemas.microsoft.com/office/powerpoint/2010/main" val="28655624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8FE33C1-E5D0-1943-AFFE-6B8BBA2340FF}" type="datetimeFigureOut">
              <a:rPr lang="en-US" smtClean="0"/>
              <a:t>8/10/2020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1F17D-57E6-D142-BAC2-269037FD96B8}" type="slidenum">
              <a:rPr lang="en-US" smtClean="0"/>
              <a:t>‹#›</a:t>
            </a:fld>
            <a:endParaRPr lang="en-US"/>
          </a:p>
        </p:txBody>
      </p:sp>
    </p:spTree>
    <p:extLst>
      <p:ext uri="{BB962C8B-B14F-4D97-AF65-F5344CB8AC3E}">
        <p14:creationId xmlns:p14="http://schemas.microsoft.com/office/powerpoint/2010/main" val="16781019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8FE33C1-E5D0-1943-AFFE-6B8BBA2340FF}" type="datetimeFigureOut">
              <a:rPr lang="en-US" smtClean="0"/>
              <a:t>8/10/2020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6E1F17D-57E6-D142-BAC2-269037FD96B8}" type="slidenum">
              <a:rPr lang="en-US" smtClean="0"/>
              <a:t>‹#›</a:t>
            </a:fld>
            <a:endParaRPr lang="en-US"/>
          </a:p>
        </p:txBody>
      </p:sp>
    </p:spTree>
    <p:extLst>
      <p:ext uri="{BB962C8B-B14F-4D97-AF65-F5344CB8AC3E}">
        <p14:creationId xmlns:p14="http://schemas.microsoft.com/office/powerpoint/2010/main" val="8042154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8FE33C1-E5D0-1943-AFFE-6B8BBA2340FF}" type="datetimeFigureOut">
              <a:rPr lang="en-US" smtClean="0"/>
              <a:t>8/10/2020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6E1F17D-57E6-D142-BAC2-269037FD96B8}" type="slidenum">
              <a:rPr lang="en-US" smtClean="0"/>
              <a:t>‹#›</a:t>
            </a:fld>
            <a:endParaRPr lang="en-US"/>
          </a:p>
        </p:txBody>
      </p:sp>
    </p:spTree>
    <p:extLst>
      <p:ext uri="{BB962C8B-B14F-4D97-AF65-F5344CB8AC3E}">
        <p14:creationId xmlns:p14="http://schemas.microsoft.com/office/powerpoint/2010/main" val="37672914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8FE33C1-E5D0-1943-AFFE-6B8BBA2340FF}" type="datetimeFigureOut">
              <a:rPr lang="en-US" smtClean="0"/>
              <a:t>8/10/2020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6E1F17D-57E6-D142-BAC2-269037FD96B8}" type="slidenum">
              <a:rPr lang="en-US" smtClean="0"/>
              <a:t>‹#›</a:t>
            </a:fld>
            <a:endParaRPr lang="en-US"/>
          </a:p>
        </p:txBody>
      </p:sp>
    </p:spTree>
    <p:extLst>
      <p:ext uri="{BB962C8B-B14F-4D97-AF65-F5344CB8AC3E}">
        <p14:creationId xmlns:p14="http://schemas.microsoft.com/office/powerpoint/2010/main" val="31441469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8FE33C1-E5D0-1943-AFFE-6B8BBA2340FF}" type="datetimeFigureOut">
              <a:rPr lang="en-US" smtClean="0"/>
              <a:t>8/10/2020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6E1F17D-57E6-D142-BAC2-269037FD96B8}" type="slidenum">
              <a:rPr lang="en-US" smtClean="0"/>
              <a:t>‹#›</a:t>
            </a:fld>
            <a:endParaRPr lang="en-US"/>
          </a:p>
        </p:txBody>
      </p:sp>
    </p:spTree>
    <p:extLst>
      <p:ext uri="{BB962C8B-B14F-4D97-AF65-F5344CB8AC3E}">
        <p14:creationId xmlns:p14="http://schemas.microsoft.com/office/powerpoint/2010/main" val="8719277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8FE33C1-E5D0-1943-AFFE-6B8BBA2340FF}" type="datetimeFigureOut">
              <a:rPr lang="en-US" smtClean="0"/>
              <a:t>8/10/2020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6E1F17D-57E6-D142-BAC2-269037FD96B8}" type="slidenum">
              <a:rPr lang="en-US" smtClean="0"/>
              <a:t>‹#›</a:t>
            </a:fld>
            <a:endParaRPr lang="en-US"/>
          </a:p>
        </p:txBody>
      </p:sp>
    </p:spTree>
    <p:extLst>
      <p:ext uri="{BB962C8B-B14F-4D97-AF65-F5344CB8AC3E}">
        <p14:creationId xmlns:p14="http://schemas.microsoft.com/office/powerpoint/2010/main" val="16951610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8FE33C1-E5D0-1943-AFFE-6B8BBA2340FF}" type="datetimeFigureOut">
              <a:rPr lang="en-US" smtClean="0"/>
              <a:t>8/10/2020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6E1F17D-57E6-D142-BAC2-269037FD96B8}" type="slidenum">
              <a:rPr lang="en-US" smtClean="0"/>
              <a:t>‹#›</a:t>
            </a:fld>
            <a:endParaRPr lang="en-US"/>
          </a:p>
        </p:txBody>
      </p:sp>
    </p:spTree>
    <p:extLst>
      <p:ext uri="{BB962C8B-B14F-4D97-AF65-F5344CB8AC3E}">
        <p14:creationId xmlns:p14="http://schemas.microsoft.com/office/powerpoint/2010/main" val="1579213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8FE33C1-E5D0-1943-AFFE-6B8BBA2340FF}" type="datetimeFigureOut">
              <a:rPr lang="en-US" smtClean="0"/>
              <a:t>8/10/2020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6E1F17D-57E6-D142-BAC2-269037FD96B8}" type="slidenum">
              <a:rPr lang="en-US" smtClean="0"/>
              <a:t>‹#›</a:t>
            </a:fld>
            <a:endParaRPr lang="en-US"/>
          </a:p>
        </p:txBody>
      </p:sp>
    </p:spTree>
    <p:extLst>
      <p:ext uri="{BB962C8B-B14F-4D97-AF65-F5344CB8AC3E}">
        <p14:creationId xmlns:p14="http://schemas.microsoft.com/office/powerpoint/2010/main" val="257284534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9.jp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0.jp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1.jpe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2.jpg"/></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3.jpg"/></Relationships>
</file>

<file path=ppt/slides/_rels/slide19.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5.jpg"/></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6.jpg"/></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19.jpg"/><Relationship Id="rId4" Type="http://schemas.openxmlformats.org/officeDocument/2006/relationships/image" Target="../media/image18.jpg"/></Relationships>
</file>

<file path=ppt/slides/_rels/slide29.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23.jpg"/><Relationship Id="rId5" Type="http://schemas.openxmlformats.org/officeDocument/2006/relationships/image" Target="../media/image22.jpg"/><Relationship Id="rId4" Type="http://schemas.openxmlformats.org/officeDocument/2006/relationships/image" Target="../media/image21.jp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25.jpg"/></Relationships>
</file>

<file path=ppt/slides/_rels/slide3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image" Target="../media/image27.jpg"/><Relationship Id="rId4" Type="http://schemas.openxmlformats.org/officeDocument/2006/relationships/image" Target="../media/image26.jpg"/></Relationships>
</file>

<file path=ppt/slides/_rels/slide3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28.jpg"/></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5.jpg"/><Relationship Id="rId4" Type="http://schemas.openxmlformats.org/officeDocument/2006/relationships/image" Target="../media/image4.jp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7.jpg"/><Relationship Id="rId4" Type="http://schemas.openxmlformats.org/officeDocument/2006/relationships/image" Target="../media/image6.jp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8.jp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685799" y="2998203"/>
            <a:ext cx="7772400" cy="794429"/>
          </a:xfrm>
        </p:spPr>
        <p:txBody>
          <a:bodyPr>
            <a:normAutofit/>
          </a:bodyPr>
          <a:lstStyle/>
          <a:p>
            <a:r>
              <a:rPr lang="en-US" sz="3600" dirty="0"/>
              <a:t>Jingwei Wu, PhD</a:t>
            </a:r>
          </a:p>
        </p:txBody>
      </p:sp>
      <p:sp>
        <p:nvSpPr>
          <p:cNvPr id="9" name="TextBox 8"/>
          <p:cNvSpPr txBox="1"/>
          <p:nvPr/>
        </p:nvSpPr>
        <p:spPr>
          <a:xfrm>
            <a:off x="1171575" y="486685"/>
            <a:ext cx="6800849" cy="1446550"/>
          </a:xfrm>
          <a:prstGeom prst="rect">
            <a:avLst/>
          </a:prstGeom>
          <a:noFill/>
        </p:spPr>
        <p:txBody>
          <a:bodyPr wrap="square" rtlCol="0">
            <a:spAutoFit/>
          </a:bodyPr>
          <a:lstStyle/>
          <a:p>
            <a:pPr algn="ctr"/>
            <a:r>
              <a:rPr lang="en-US" sz="4400" dirty="0"/>
              <a:t>Chapter 1</a:t>
            </a:r>
          </a:p>
          <a:p>
            <a:pPr algn="ctr"/>
            <a:r>
              <a:rPr lang="en-US" sz="4400" dirty="0"/>
              <a:t>Introduction to Statistics</a:t>
            </a:r>
          </a:p>
        </p:txBody>
      </p:sp>
      <p:pic>
        <p:nvPicPr>
          <p:cNvPr id="12" name="Picture 11" descr="Public_Health_reg_KO.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39360" y="5892480"/>
            <a:ext cx="2379378" cy="835070"/>
          </a:xfrm>
          <a:prstGeom prst="rect">
            <a:avLst/>
          </a:prstGeom>
        </p:spPr>
      </p:pic>
      <p:sp>
        <p:nvSpPr>
          <p:cNvPr id="11" name="Rectangle 10"/>
          <p:cNvSpPr/>
          <p:nvPr/>
        </p:nvSpPr>
        <p:spPr>
          <a:xfrm>
            <a:off x="0" y="0"/>
            <a:ext cx="9144000" cy="141099"/>
          </a:xfrm>
          <a:prstGeom prst="rect">
            <a:avLst/>
          </a:prstGeom>
          <a:solidFill>
            <a:srgbClr val="5DB3D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5DB3D5"/>
              </a:solidFill>
            </a:endParaRPr>
          </a:p>
        </p:txBody>
      </p:sp>
      <p:pic>
        <p:nvPicPr>
          <p:cNvPr id="5" name="Picture 4" descr="header-rectangle-bw_Epi-Biosta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4351536"/>
            <a:ext cx="9153144" cy="2523744"/>
          </a:xfrm>
          <a:prstGeom prst="rect">
            <a:avLst/>
          </a:prstGeom>
        </p:spPr>
      </p:pic>
      <p:sp>
        <p:nvSpPr>
          <p:cNvPr id="2" name="TextBox 1">
            <a:extLst>
              <a:ext uri="{FF2B5EF4-FFF2-40B4-BE49-F238E27FC236}">
                <a16:creationId xmlns:a16="http://schemas.microsoft.com/office/drawing/2014/main" id="{9704B034-AB6E-4CFF-A3F0-58A5C4C738F9}"/>
              </a:ext>
            </a:extLst>
          </p:cNvPr>
          <p:cNvSpPr txBox="1"/>
          <p:nvPr/>
        </p:nvSpPr>
        <p:spPr>
          <a:xfrm>
            <a:off x="1171575" y="4065306"/>
            <a:ext cx="7283597" cy="276999"/>
          </a:xfrm>
          <a:prstGeom prst="rect">
            <a:avLst/>
          </a:prstGeom>
          <a:noFill/>
        </p:spPr>
        <p:txBody>
          <a:bodyPr wrap="none" rtlCol="0">
            <a:spAutoFit/>
          </a:bodyPr>
          <a:lstStyle/>
          <a:p>
            <a:r>
              <a:rPr lang="en-US" sz="1200" dirty="0"/>
              <a:t>A courtesy of “USING AND INTERPRETING STATISTICS” by ERIC W. CORTY | THIRD EDITION  (Macmillan Education) </a:t>
            </a:r>
          </a:p>
        </p:txBody>
      </p:sp>
    </p:spTree>
    <p:extLst>
      <p:ext uri="{BB962C8B-B14F-4D97-AF65-F5344CB8AC3E}">
        <p14:creationId xmlns:p14="http://schemas.microsoft.com/office/powerpoint/2010/main" val="40126201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D9C210-BA7D-4DB3-B89A-FD28EBAFC21F}"/>
              </a:ext>
            </a:extLst>
          </p:cNvPr>
          <p:cNvSpPr>
            <a:spLocks noGrp="1"/>
          </p:cNvSpPr>
          <p:nvPr>
            <p:ph type="title"/>
          </p:nvPr>
        </p:nvSpPr>
        <p:spPr>
          <a:xfrm>
            <a:off x="651510" y="324270"/>
            <a:ext cx="4274820" cy="502602"/>
          </a:xfrm>
        </p:spPr>
        <p:txBody>
          <a:bodyPr>
            <a:normAutofit fontScale="90000"/>
          </a:bodyPr>
          <a:lstStyle/>
          <a:p>
            <a:r>
              <a:rPr lang="en-US" sz="4000" dirty="0"/>
              <a:t>Experimental Designs</a:t>
            </a:r>
          </a:p>
        </p:txBody>
      </p:sp>
      <p:pic>
        <p:nvPicPr>
          <p:cNvPr id="4" name="Picture 3" descr="footer-rectangle-bw_Epi-Biostat.png">
            <a:extLst>
              <a:ext uri="{FF2B5EF4-FFF2-40B4-BE49-F238E27FC236}">
                <a16:creationId xmlns:a16="http://schemas.microsoft.com/office/drawing/2014/main" id="{81288353-FC84-46AD-A701-FB6916FDCE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503680"/>
            <a:ext cx="9153144" cy="1371600"/>
          </a:xfrm>
          <a:prstGeom prst="rect">
            <a:avLst/>
          </a:prstGeom>
        </p:spPr>
      </p:pic>
      <p:sp>
        <p:nvSpPr>
          <p:cNvPr id="7" name="Text Placeholder 2">
            <a:extLst>
              <a:ext uri="{FF2B5EF4-FFF2-40B4-BE49-F238E27FC236}">
                <a16:creationId xmlns:a16="http://schemas.microsoft.com/office/drawing/2014/main" id="{2C85C99C-7394-4CDF-979B-E3CF84A89263}"/>
              </a:ext>
            </a:extLst>
          </p:cNvPr>
          <p:cNvSpPr>
            <a:spLocks noGrp="1"/>
          </p:cNvSpPr>
          <p:nvPr>
            <p:ph idx="1"/>
          </p:nvPr>
        </p:nvSpPr>
        <p:spPr>
          <a:xfrm>
            <a:off x="651510" y="977717"/>
            <a:ext cx="8229600" cy="4525963"/>
          </a:xfrm>
        </p:spPr>
        <p:txBody>
          <a:bodyPr/>
          <a:lstStyle/>
          <a:p>
            <a:pPr>
              <a:spcBef>
                <a:spcPts val="0"/>
              </a:spcBef>
            </a:pPr>
            <a:r>
              <a:rPr lang="en-US" sz="3200" b="1" dirty="0"/>
              <a:t>Experimental design</a:t>
            </a:r>
          </a:p>
          <a:p>
            <a:pPr lvl="1">
              <a:spcBef>
                <a:spcPts val="0"/>
              </a:spcBef>
            </a:pPr>
            <a:r>
              <a:rPr lang="en-US" sz="2800" dirty="0"/>
              <a:t>Allows researchers to draw cause-and-effect conclusions</a:t>
            </a:r>
            <a:br>
              <a:rPr lang="en-US" sz="2800" dirty="0"/>
            </a:br>
            <a:endParaRPr lang="en-US" sz="1400" dirty="0"/>
          </a:p>
          <a:p>
            <a:pPr lvl="2">
              <a:spcBef>
                <a:spcPts val="0"/>
              </a:spcBef>
            </a:pPr>
            <a:r>
              <a:rPr lang="en-US" sz="2400" dirty="0"/>
              <a:t>Independent variable (IV)</a:t>
            </a:r>
          </a:p>
          <a:p>
            <a:pPr lvl="3">
              <a:spcBef>
                <a:spcPts val="0"/>
              </a:spcBef>
            </a:pPr>
            <a:r>
              <a:rPr lang="en-US" sz="2000" dirty="0"/>
              <a:t>Manipulated or controlled by the experimenter</a:t>
            </a:r>
            <a:br>
              <a:rPr lang="en-US" sz="2000" dirty="0"/>
            </a:br>
            <a:endParaRPr lang="en-US" sz="1400" dirty="0"/>
          </a:p>
          <a:p>
            <a:pPr lvl="2">
              <a:spcBef>
                <a:spcPts val="0"/>
              </a:spcBef>
            </a:pPr>
            <a:r>
              <a:rPr lang="en-US" sz="2400" dirty="0"/>
              <a:t>Dependent variable (DV)</a:t>
            </a:r>
          </a:p>
          <a:p>
            <a:pPr lvl="3">
              <a:spcBef>
                <a:spcPts val="0"/>
              </a:spcBef>
            </a:pPr>
            <a:r>
              <a:rPr lang="en-US" sz="2000" dirty="0"/>
              <a:t>Responds to IV; valuable depends on IV</a:t>
            </a:r>
          </a:p>
        </p:txBody>
      </p:sp>
    </p:spTree>
    <p:extLst>
      <p:ext uri="{BB962C8B-B14F-4D97-AF65-F5344CB8AC3E}">
        <p14:creationId xmlns:p14="http://schemas.microsoft.com/office/powerpoint/2010/main" val="13147824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D9C210-BA7D-4DB3-B89A-FD28EBAFC21F}"/>
              </a:ext>
            </a:extLst>
          </p:cNvPr>
          <p:cNvSpPr>
            <a:spLocks noGrp="1"/>
          </p:cNvSpPr>
          <p:nvPr>
            <p:ph type="title"/>
          </p:nvPr>
        </p:nvSpPr>
        <p:spPr>
          <a:xfrm>
            <a:off x="651510" y="324270"/>
            <a:ext cx="4274820" cy="502602"/>
          </a:xfrm>
        </p:spPr>
        <p:txBody>
          <a:bodyPr>
            <a:normAutofit fontScale="90000"/>
          </a:bodyPr>
          <a:lstStyle/>
          <a:p>
            <a:r>
              <a:rPr lang="en-US" sz="4000" dirty="0"/>
              <a:t>Experimental Designs</a:t>
            </a:r>
          </a:p>
        </p:txBody>
      </p:sp>
      <p:pic>
        <p:nvPicPr>
          <p:cNvPr id="4" name="Picture 3" descr="footer-rectangle-bw_Epi-Biostat.png">
            <a:extLst>
              <a:ext uri="{FF2B5EF4-FFF2-40B4-BE49-F238E27FC236}">
                <a16:creationId xmlns:a16="http://schemas.microsoft.com/office/drawing/2014/main" id="{81288353-FC84-46AD-A701-FB6916FDCE8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503680"/>
            <a:ext cx="9153144" cy="1371600"/>
          </a:xfrm>
          <a:prstGeom prst="rect">
            <a:avLst/>
          </a:prstGeom>
        </p:spPr>
      </p:pic>
      <p:sp>
        <p:nvSpPr>
          <p:cNvPr id="8" name="Text Placeholder 2">
            <a:extLst>
              <a:ext uri="{FF2B5EF4-FFF2-40B4-BE49-F238E27FC236}">
                <a16:creationId xmlns:a16="http://schemas.microsoft.com/office/drawing/2014/main" id="{114D961C-F1DD-449E-AEED-02D308B56624}"/>
              </a:ext>
            </a:extLst>
          </p:cNvPr>
          <p:cNvSpPr>
            <a:spLocks noGrp="1"/>
          </p:cNvSpPr>
          <p:nvPr>
            <p:ph idx="1"/>
          </p:nvPr>
        </p:nvSpPr>
        <p:spPr>
          <a:xfrm>
            <a:off x="4740150" y="977717"/>
            <a:ext cx="4114800" cy="4525963"/>
          </a:xfrm>
        </p:spPr>
        <p:txBody>
          <a:bodyPr>
            <a:normAutofit fontScale="85000" lnSpcReduction="10000"/>
          </a:bodyPr>
          <a:lstStyle/>
          <a:p>
            <a:pPr>
              <a:spcBef>
                <a:spcPts val="0"/>
              </a:spcBef>
            </a:pPr>
            <a:r>
              <a:rPr lang="en-US" dirty="0"/>
              <a:t>TV and aggression study converted to experiment</a:t>
            </a:r>
          </a:p>
          <a:p>
            <a:pPr lvl="1">
              <a:spcBef>
                <a:spcPts val="0"/>
              </a:spcBef>
            </a:pPr>
            <a:r>
              <a:rPr lang="en-US" sz="2200" dirty="0"/>
              <a:t>Child watches either nonviolent or violent cartoon (IV)</a:t>
            </a:r>
          </a:p>
          <a:p>
            <a:pPr lvl="2">
              <a:spcBef>
                <a:spcPts val="0"/>
              </a:spcBef>
            </a:pPr>
            <a:r>
              <a:rPr lang="en-US" dirty="0"/>
              <a:t>Control group (watches nonviolent cartoon)</a:t>
            </a:r>
          </a:p>
          <a:p>
            <a:pPr lvl="2">
              <a:spcBef>
                <a:spcPts val="0"/>
              </a:spcBef>
            </a:pPr>
            <a:r>
              <a:rPr lang="en-US" dirty="0"/>
              <a:t>Experimental group (watches violent cartoon)</a:t>
            </a:r>
            <a:br>
              <a:rPr lang="en-US" dirty="0"/>
            </a:br>
            <a:endParaRPr lang="en-US" sz="1200" dirty="0"/>
          </a:p>
          <a:p>
            <a:pPr lvl="1">
              <a:spcBef>
                <a:spcPts val="0"/>
              </a:spcBef>
            </a:pPr>
            <a:r>
              <a:rPr lang="en-US" sz="2200" dirty="0"/>
              <a:t>After watching cartoon, measure number of aggressive responses each child makes while playing a video game (DV)</a:t>
            </a:r>
          </a:p>
        </p:txBody>
      </p:sp>
      <p:sp>
        <p:nvSpPr>
          <p:cNvPr id="9" name="TextBox 8">
            <a:extLst>
              <a:ext uri="{FF2B5EF4-FFF2-40B4-BE49-F238E27FC236}">
                <a16:creationId xmlns:a16="http://schemas.microsoft.com/office/drawing/2014/main" id="{31551150-4A76-49B1-A82C-59FFBE2E42B4}"/>
              </a:ext>
            </a:extLst>
          </p:cNvPr>
          <p:cNvSpPr txBox="1"/>
          <p:nvPr/>
        </p:nvSpPr>
        <p:spPr>
          <a:xfrm>
            <a:off x="718411" y="1003926"/>
            <a:ext cx="3733800" cy="707886"/>
          </a:xfrm>
          <a:prstGeom prst="rect">
            <a:avLst/>
          </a:prstGeom>
          <a:noFill/>
        </p:spPr>
        <p:txBody>
          <a:bodyPr wrap="square" rtlCol="0">
            <a:spAutoFit/>
          </a:bodyPr>
          <a:lstStyle/>
          <a:p>
            <a:r>
              <a:rPr lang="en-US" sz="2000" dirty="0">
                <a:solidFill>
                  <a:srgbClr val="000000"/>
                </a:solidFill>
              </a:rPr>
              <a:t>What are the hypothetical results of this experimental design?</a:t>
            </a:r>
          </a:p>
        </p:txBody>
      </p:sp>
      <p:pic>
        <p:nvPicPr>
          <p:cNvPr id="10" name="Picture 9" descr="The figure is an example of a bar graph. The Hypothetical results show that children who were randomly assigned to watch a violent cartoon made more aggressive responses in the video game than did children who had been assigned to watch the nonviolent cartoon.&#10;" title="Figure 1.2">
            <a:extLst>
              <a:ext uri="{FF2B5EF4-FFF2-40B4-BE49-F238E27FC236}">
                <a16:creationId xmlns:a16="http://schemas.microsoft.com/office/drawing/2014/main" id="{90C1D913-970A-4F56-8D3D-3687BB9FE06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8459" y="2103816"/>
            <a:ext cx="3473704" cy="2971800"/>
          </a:xfrm>
          <a:prstGeom prst="rect">
            <a:avLst/>
          </a:prstGeom>
        </p:spPr>
      </p:pic>
    </p:spTree>
    <p:extLst>
      <p:ext uri="{BB962C8B-B14F-4D97-AF65-F5344CB8AC3E}">
        <p14:creationId xmlns:p14="http://schemas.microsoft.com/office/powerpoint/2010/main" val="15758492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D9C210-BA7D-4DB3-B89A-FD28EBAFC21F}"/>
              </a:ext>
            </a:extLst>
          </p:cNvPr>
          <p:cNvSpPr>
            <a:spLocks noGrp="1"/>
          </p:cNvSpPr>
          <p:nvPr>
            <p:ph type="title"/>
          </p:nvPr>
        </p:nvSpPr>
        <p:spPr>
          <a:xfrm>
            <a:off x="651510" y="324270"/>
            <a:ext cx="4274820" cy="502602"/>
          </a:xfrm>
        </p:spPr>
        <p:txBody>
          <a:bodyPr>
            <a:normAutofit fontScale="90000"/>
          </a:bodyPr>
          <a:lstStyle/>
          <a:p>
            <a:r>
              <a:rPr lang="en-US" sz="4000" dirty="0"/>
              <a:t>Experimental Designs</a:t>
            </a:r>
          </a:p>
        </p:txBody>
      </p:sp>
      <p:pic>
        <p:nvPicPr>
          <p:cNvPr id="4" name="Picture 3" descr="footer-rectangle-bw_Epi-Biostat.png">
            <a:extLst>
              <a:ext uri="{FF2B5EF4-FFF2-40B4-BE49-F238E27FC236}">
                <a16:creationId xmlns:a16="http://schemas.microsoft.com/office/drawing/2014/main" id="{81288353-FC84-46AD-A701-FB6916FDCE8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503680"/>
            <a:ext cx="9153144" cy="1371600"/>
          </a:xfrm>
          <a:prstGeom prst="rect">
            <a:avLst/>
          </a:prstGeom>
        </p:spPr>
      </p:pic>
      <p:sp>
        <p:nvSpPr>
          <p:cNvPr id="8" name="Text Placeholder 2">
            <a:extLst>
              <a:ext uri="{FF2B5EF4-FFF2-40B4-BE49-F238E27FC236}">
                <a16:creationId xmlns:a16="http://schemas.microsoft.com/office/drawing/2014/main" id="{661240FD-FE49-4841-B5DF-3E3F85EF31D4}"/>
              </a:ext>
            </a:extLst>
          </p:cNvPr>
          <p:cNvSpPr>
            <a:spLocks noGrp="1"/>
          </p:cNvSpPr>
          <p:nvPr>
            <p:ph idx="1"/>
          </p:nvPr>
        </p:nvSpPr>
        <p:spPr>
          <a:xfrm>
            <a:off x="571500" y="977717"/>
            <a:ext cx="7875270" cy="4525963"/>
          </a:xfrm>
        </p:spPr>
        <p:txBody>
          <a:bodyPr>
            <a:normAutofit fontScale="77500" lnSpcReduction="20000"/>
          </a:bodyPr>
          <a:lstStyle/>
          <a:p>
            <a:pPr>
              <a:lnSpc>
                <a:spcPct val="120000"/>
              </a:lnSpc>
              <a:spcBef>
                <a:spcPts val="0"/>
              </a:spcBef>
            </a:pPr>
            <a:r>
              <a:rPr lang="en-US" b="1" dirty="0"/>
              <a:t>Why independent variable (IV) causes differences on dependent variable (DV) due to random assignment:</a:t>
            </a:r>
            <a:br>
              <a:rPr lang="en-US" dirty="0"/>
            </a:br>
            <a:endParaRPr lang="en-US" dirty="0"/>
          </a:p>
          <a:p>
            <a:pPr lvl="1">
              <a:lnSpc>
                <a:spcPct val="120000"/>
              </a:lnSpc>
              <a:spcBef>
                <a:spcPts val="0"/>
              </a:spcBef>
            </a:pPr>
            <a:r>
              <a:rPr lang="en-US" i="1" dirty="0"/>
              <a:t>If</a:t>
            </a:r>
            <a:r>
              <a:rPr lang="en-US" dirty="0"/>
              <a:t>  two groups are alike in all ways except IV (e.g., type of cartoon watched),</a:t>
            </a:r>
            <a:br>
              <a:rPr lang="en-US" dirty="0"/>
            </a:br>
            <a:endParaRPr lang="en-US" dirty="0"/>
          </a:p>
          <a:p>
            <a:pPr lvl="1">
              <a:lnSpc>
                <a:spcPct val="120000"/>
              </a:lnSpc>
              <a:spcBef>
                <a:spcPts val="0"/>
              </a:spcBef>
            </a:pPr>
            <a:r>
              <a:rPr lang="en-US" i="1" dirty="0"/>
              <a:t>and</a:t>
            </a:r>
            <a:r>
              <a:rPr lang="en-US" dirty="0"/>
              <a:t>  two groups are found to differ on DV (e.g., number of aggressive responses),</a:t>
            </a:r>
            <a:br>
              <a:rPr lang="en-US" dirty="0"/>
            </a:br>
            <a:endParaRPr lang="en-US" dirty="0"/>
          </a:p>
          <a:p>
            <a:pPr lvl="1">
              <a:lnSpc>
                <a:spcPct val="120000"/>
              </a:lnSpc>
              <a:spcBef>
                <a:spcPts val="0"/>
              </a:spcBef>
            </a:pPr>
            <a:r>
              <a:rPr lang="en-US" i="1" dirty="0"/>
              <a:t>then</a:t>
            </a:r>
            <a:r>
              <a:rPr lang="en-US" dirty="0"/>
              <a:t> only plausible explanation (besides chance) for difference on the DV is IV</a:t>
            </a:r>
          </a:p>
        </p:txBody>
      </p:sp>
    </p:spTree>
    <p:extLst>
      <p:ext uri="{BB962C8B-B14F-4D97-AF65-F5344CB8AC3E}">
        <p14:creationId xmlns:p14="http://schemas.microsoft.com/office/powerpoint/2010/main" val="15261779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D9C210-BA7D-4DB3-B89A-FD28EBAFC21F}"/>
              </a:ext>
            </a:extLst>
          </p:cNvPr>
          <p:cNvSpPr>
            <a:spLocks noGrp="1"/>
          </p:cNvSpPr>
          <p:nvPr>
            <p:ph type="title"/>
          </p:nvPr>
        </p:nvSpPr>
        <p:spPr>
          <a:xfrm>
            <a:off x="651510" y="324270"/>
            <a:ext cx="5383530" cy="502602"/>
          </a:xfrm>
        </p:spPr>
        <p:txBody>
          <a:bodyPr>
            <a:normAutofit fontScale="90000"/>
          </a:bodyPr>
          <a:lstStyle/>
          <a:p>
            <a:r>
              <a:rPr lang="en-US" sz="4000" dirty="0"/>
              <a:t>Quasi-Experimental Designs</a:t>
            </a:r>
          </a:p>
        </p:txBody>
      </p:sp>
      <p:pic>
        <p:nvPicPr>
          <p:cNvPr id="4" name="Picture 3" descr="footer-rectangle-bw_Epi-Biostat.png">
            <a:extLst>
              <a:ext uri="{FF2B5EF4-FFF2-40B4-BE49-F238E27FC236}">
                <a16:creationId xmlns:a16="http://schemas.microsoft.com/office/drawing/2014/main" id="{81288353-FC84-46AD-A701-FB6916FDCE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503680"/>
            <a:ext cx="9153144" cy="1371600"/>
          </a:xfrm>
          <a:prstGeom prst="rect">
            <a:avLst/>
          </a:prstGeom>
        </p:spPr>
      </p:pic>
      <p:sp>
        <p:nvSpPr>
          <p:cNvPr id="7" name="Text Placeholder 2">
            <a:extLst>
              <a:ext uri="{FF2B5EF4-FFF2-40B4-BE49-F238E27FC236}">
                <a16:creationId xmlns:a16="http://schemas.microsoft.com/office/drawing/2014/main" id="{50B31EF5-D232-4F16-B061-CE52F5F104F0}"/>
              </a:ext>
            </a:extLst>
          </p:cNvPr>
          <p:cNvSpPr>
            <a:spLocks noGrp="1"/>
          </p:cNvSpPr>
          <p:nvPr>
            <p:ph idx="1"/>
          </p:nvPr>
        </p:nvSpPr>
        <p:spPr>
          <a:xfrm>
            <a:off x="571500" y="902294"/>
            <a:ext cx="8229600" cy="4525963"/>
          </a:xfrm>
        </p:spPr>
        <p:txBody>
          <a:bodyPr>
            <a:normAutofit/>
          </a:bodyPr>
          <a:lstStyle/>
          <a:p>
            <a:pPr>
              <a:spcBef>
                <a:spcPts val="0"/>
              </a:spcBef>
            </a:pPr>
            <a:r>
              <a:rPr lang="en-US" b="1" dirty="0"/>
              <a:t>Quasi-experimental design</a:t>
            </a:r>
          </a:p>
          <a:p>
            <a:pPr lvl="1">
              <a:spcBef>
                <a:spcPts val="0"/>
              </a:spcBef>
            </a:pPr>
            <a:r>
              <a:rPr lang="en-US" dirty="0"/>
              <a:t>Scientific study in which cases are classified into naturally occurring groups and then compared on a dependent variable</a:t>
            </a:r>
            <a:br>
              <a:rPr lang="en-US" dirty="0"/>
            </a:br>
            <a:endParaRPr lang="en-US" dirty="0"/>
          </a:p>
          <a:p>
            <a:pPr lvl="1">
              <a:spcBef>
                <a:spcPts val="0"/>
              </a:spcBef>
            </a:pPr>
            <a:r>
              <a:rPr lang="en-US" dirty="0"/>
              <a:t>Cases are classified as being in different groups on basis of some characteristic they already possess</a:t>
            </a:r>
            <a:br>
              <a:rPr lang="en-US" dirty="0"/>
            </a:br>
            <a:endParaRPr lang="en-US" dirty="0"/>
          </a:p>
          <a:p>
            <a:pPr lvl="1">
              <a:spcBef>
                <a:spcPts val="0"/>
              </a:spcBef>
            </a:pPr>
            <a:r>
              <a:rPr lang="en-US" dirty="0"/>
              <a:t>Not assigned to groups based on a variable that the researcher controls</a:t>
            </a:r>
          </a:p>
        </p:txBody>
      </p:sp>
    </p:spTree>
    <p:extLst>
      <p:ext uri="{BB962C8B-B14F-4D97-AF65-F5344CB8AC3E}">
        <p14:creationId xmlns:p14="http://schemas.microsoft.com/office/powerpoint/2010/main" val="41919420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D9C210-BA7D-4DB3-B89A-FD28EBAFC21F}"/>
              </a:ext>
            </a:extLst>
          </p:cNvPr>
          <p:cNvSpPr>
            <a:spLocks noGrp="1"/>
          </p:cNvSpPr>
          <p:nvPr>
            <p:ph type="title"/>
          </p:nvPr>
        </p:nvSpPr>
        <p:spPr>
          <a:xfrm>
            <a:off x="651510" y="324270"/>
            <a:ext cx="5383530" cy="502602"/>
          </a:xfrm>
        </p:spPr>
        <p:txBody>
          <a:bodyPr>
            <a:normAutofit fontScale="90000"/>
          </a:bodyPr>
          <a:lstStyle/>
          <a:p>
            <a:r>
              <a:rPr lang="en-US" sz="4000" dirty="0"/>
              <a:t>Quasi-Experimental Designs</a:t>
            </a:r>
          </a:p>
        </p:txBody>
      </p:sp>
      <p:pic>
        <p:nvPicPr>
          <p:cNvPr id="4" name="Picture 3" descr="footer-rectangle-bw_Epi-Biostat.png">
            <a:extLst>
              <a:ext uri="{FF2B5EF4-FFF2-40B4-BE49-F238E27FC236}">
                <a16:creationId xmlns:a16="http://schemas.microsoft.com/office/drawing/2014/main" id="{81288353-FC84-46AD-A701-FB6916FDCE8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503680"/>
            <a:ext cx="9153144" cy="1371600"/>
          </a:xfrm>
          <a:prstGeom prst="rect">
            <a:avLst/>
          </a:prstGeom>
        </p:spPr>
      </p:pic>
      <p:sp>
        <p:nvSpPr>
          <p:cNvPr id="9" name="TextBox 8">
            <a:extLst>
              <a:ext uri="{FF2B5EF4-FFF2-40B4-BE49-F238E27FC236}">
                <a16:creationId xmlns:a16="http://schemas.microsoft.com/office/drawing/2014/main" id="{31551150-4A76-49B1-A82C-59FFBE2E42B4}"/>
              </a:ext>
            </a:extLst>
          </p:cNvPr>
          <p:cNvSpPr txBox="1"/>
          <p:nvPr/>
        </p:nvSpPr>
        <p:spPr>
          <a:xfrm>
            <a:off x="718411" y="1003926"/>
            <a:ext cx="3733800" cy="707886"/>
          </a:xfrm>
          <a:prstGeom prst="rect">
            <a:avLst/>
          </a:prstGeom>
          <a:noFill/>
        </p:spPr>
        <p:txBody>
          <a:bodyPr wrap="square" rtlCol="0">
            <a:spAutoFit/>
          </a:bodyPr>
          <a:lstStyle/>
          <a:p>
            <a:r>
              <a:rPr lang="en-US" sz="2000" dirty="0">
                <a:solidFill>
                  <a:srgbClr val="000000"/>
                </a:solidFill>
              </a:rPr>
              <a:t>What are the hypothetical results of this quasi-experimental design?</a:t>
            </a:r>
          </a:p>
        </p:txBody>
      </p:sp>
      <p:pic>
        <p:nvPicPr>
          <p:cNvPr id="7" name="Picture 6" descr="The figure is an example of a bar graph. The Hypothetical results show that children who chose to watch the violent cartoon made more aggressive responses in the video game than did children who picked the nonviolent cartoon to watch.&#10;&#10;" title="Figure 1.3">
            <a:extLst>
              <a:ext uri="{FF2B5EF4-FFF2-40B4-BE49-F238E27FC236}">
                <a16:creationId xmlns:a16="http://schemas.microsoft.com/office/drawing/2014/main" id="{06CF0017-40D1-448D-BC0C-AF5C55CE9D7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5653" y="2065192"/>
            <a:ext cx="3479316" cy="3085108"/>
          </a:xfrm>
          <a:prstGeom prst="rect">
            <a:avLst/>
          </a:prstGeom>
        </p:spPr>
      </p:pic>
      <p:sp>
        <p:nvSpPr>
          <p:cNvPr id="11" name="Text Placeholder 2">
            <a:extLst>
              <a:ext uri="{FF2B5EF4-FFF2-40B4-BE49-F238E27FC236}">
                <a16:creationId xmlns:a16="http://schemas.microsoft.com/office/drawing/2014/main" id="{806C0486-DBAA-4778-ACCE-A6D8A0D0B394}"/>
              </a:ext>
            </a:extLst>
          </p:cNvPr>
          <p:cNvSpPr>
            <a:spLocks noGrp="1"/>
          </p:cNvSpPr>
          <p:nvPr>
            <p:ph idx="1"/>
          </p:nvPr>
        </p:nvSpPr>
        <p:spPr>
          <a:xfrm>
            <a:off x="4691791" y="977717"/>
            <a:ext cx="4267200" cy="4525963"/>
          </a:xfrm>
        </p:spPr>
        <p:txBody>
          <a:bodyPr>
            <a:normAutofit fontScale="85000" lnSpcReduction="20000"/>
          </a:bodyPr>
          <a:lstStyle/>
          <a:p>
            <a:pPr>
              <a:spcBef>
                <a:spcPts val="0"/>
              </a:spcBef>
            </a:pPr>
            <a:r>
              <a:rPr lang="en-US" dirty="0"/>
              <a:t>TV and aggression study converted to quasi-experimental</a:t>
            </a:r>
          </a:p>
          <a:p>
            <a:pPr lvl="1">
              <a:spcBef>
                <a:spcPts val="0"/>
              </a:spcBef>
            </a:pPr>
            <a:r>
              <a:rPr lang="en-US" dirty="0"/>
              <a:t>Child chooses which cartoon to watch</a:t>
            </a:r>
          </a:p>
          <a:p>
            <a:pPr lvl="2">
              <a:spcBef>
                <a:spcPts val="0"/>
              </a:spcBef>
            </a:pPr>
            <a:r>
              <a:rPr lang="en-US" dirty="0"/>
              <a:t>Violent cartoon with lots of hitting and fighting</a:t>
            </a:r>
          </a:p>
          <a:p>
            <a:pPr lvl="2">
              <a:spcBef>
                <a:spcPts val="0"/>
              </a:spcBef>
            </a:pPr>
            <a:r>
              <a:rPr lang="en-US" dirty="0"/>
              <a:t>Nonviolent cartoon with lots of cooperative acts</a:t>
            </a:r>
            <a:br>
              <a:rPr lang="en-US" dirty="0"/>
            </a:br>
            <a:endParaRPr lang="en-US" sz="1200" dirty="0"/>
          </a:p>
          <a:p>
            <a:pPr lvl="1">
              <a:spcBef>
                <a:spcPts val="0"/>
              </a:spcBef>
            </a:pPr>
            <a:r>
              <a:rPr lang="en-US" dirty="0"/>
              <a:t>After watching cartoon, measure number of aggressive responses each child makes while playing a video game (DV)</a:t>
            </a:r>
          </a:p>
          <a:p>
            <a:pPr>
              <a:spcBef>
                <a:spcPts val="0"/>
              </a:spcBef>
            </a:pPr>
            <a:endParaRPr lang="en-US" dirty="0"/>
          </a:p>
          <a:p>
            <a:pPr lvl="1">
              <a:spcBef>
                <a:spcPts val="0"/>
              </a:spcBef>
            </a:pPr>
            <a:endParaRPr lang="en-US" dirty="0"/>
          </a:p>
          <a:p>
            <a:pPr lvl="1">
              <a:spcBef>
                <a:spcPts val="0"/>
              </a:spcBef>
            </a:pPr>
            <a:endParaRPr lang="en-US" dirty="0"/>
          </a:p>
          <a:p>
            <a:pPr lvl="1">
              <a:spcBef>
                <a:spcPts val="0"/>
              </a:spcBef>
            </a:pPr>
            <a:endParaRPr lang="en-US" dirty="0"/>
          </a:p>
        </p:txBody>
      </p:sp>
    </p:spTree>
    <p:extLst>
      <p:ext uri="{BB962C8B-B14F-4D97-AF65-F5344CB8AC3E}">
        <p14:creationId xmlns:p14="http://schemas.microsoft.com/office/powerpoint/2010/main" val="33352356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D9C210-BA7D-4DB3-B89A-FD28EBAFC21F}"/>
              </a:ext>
            </a:extLst>
          </p:cNvPr>
          <p:cNvSpPr>
            <a:spLocks noGrp="1"/>
          </p:cNvSpPr>
          <p:nvPr>
            <p:ph type="title"/>
          </p:nvPr>
        </p:nvSpPr>
        <p:spPr>
          <a:xfrm>
            <a:off x="651510" y="324270"/>
            <a:ext cx="7372350" cy="502602"/>
          </a:xfrm>
        </p:spPr>
        <p:txBody>
          <a:bodyPr>
            <a:normAutofit fontScale="90000"/>
          </a:bodyPr>
          <a:lstStyle/>
          <a:p>
            <a:r>
              <a:rPr lang="en-US" sz="4000" dirty="0"/>
              <a:t>Independent and Dependent Variables</a:t>
            </a:r>
          </a:p>
        </p:txBody>
      </p:sp>
      <p:pic>
        <p:nvPicPr>
          <p:cNvPr id="4" name="Picture 3" descr="footer-rectangle-bw_Epi-Biostat.png">
            <a:extLst>
              <a:ext uri="{FF2B5EF4-FFF2-40B4-BE49-F238E27FC236}">
                <a16:creationId xmlns:a16="http://schemas.microsoft.com/office/drawing/2014/main" id="{81288353-FC84-46AD-A701-FB6916FDCE8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503680"/>
            <a:ext cx="9153144" cy="1371600"/>
          </a:xfrm>
          <a:prstGeom prst="rect">
            <a:avLst/>
          </a:prstGeom>
        </p:spPr>
      </p:pic>
      <p:sp>
        <p:nvSpPr>
          <p:cNvPr id="8" name="Text Placeholder 2">
            <a:extLst>
              <a:ext uri="{FF2B5EF4-FFF2-40B4-BE49-F238E27FC236}">
                <a16:creationId xmlns:a16="http://schemas.microsoft.com/office/drawing/2014/main" id="{CD0E3D9D-DA40-4B0B-AC7C-D3DBA427F8FA}"/>
              </a:ext>
            </a:extLst>
          </p:cNvPr>
          <p:cNvSpPr txBox="1">
            <a:spLocks/>
          </p:cNvSpPr>
          <p:nvPr/>
        </p:nvSpPr>
        <p:spPr>
          <a:xfrm>
            <a:off x="355600" y="826872"/>
            <a:ext cx="8788400" cy="5181600"/>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spcBef>
                <a:spcPts val="0"/>
              </a:spcBef>
            </a:pPr>
            <a:r>
              <a:rPr lang="en-US" sz="2800" b="1" dirty="0"/>
              <a:t>ICED: A mnemonic for types of variables</a:t>
            </a:r>
            <a:br>
              <a:rPr lang="en-US" sz="2800" b="1" dirty="0"/>
            </a:br>
            <a:r>
              <a:rPr lang="en-US" sz="2800" dirty="0"/>
              <a:t>The mnemonic </a:t>
            </a:r>
            <a:r>
              <a:rPr lang="en-US" sz="2800" b="1" dirty="0"/>
              <a:t>ICED</a:t>
            </a:r>
            <a:r>
              <a:rPr lang="en-US" sz="2800" dirty="0"/>
              <a:t> can be used to remember that the independent variable is the cause and the dependent variable is the effect that is measured.</a:t>
            </a:r>
            <a:endParaRPr lang="en-US" sz="2800" b="1" dirty="0"/>
          </a:p>
          <a:p>
            <a:pPr>
              <a:spcBef>
                <a:spcPts val="0"/>
              </a:spcBef>
              <a:buFont typeface="Arial"/>
              <a:buNone/>
            </a:pPr>
            <a:endParaRPr lang="en-US" sz="2800" b="1" dirty="0"/>
          </a:p>
          <a:p>
            <a:pPr>
              <a:spcBef>
                <a:spcPts val="0"/>
              </a:spcBef>
            </a:pPr>
            <a:r>
              <a:rPr lang="en-US" sz="2800" b="1" u="sng" dirty="0"/>
              <a:t>i</a:t>
            </a:r>
            <a:r>
              <a:rPr lang="en-US" sz="2800" b="1" dirty="0"/>
              <a:t>ndependent = </a:t>
            </a:r>
            <a:r>
              <a:rPr lang="en-US" sz="2800" b="1" u="sng" dirty="0"/>
              <a:t>c</a:t>
            </a:r>
            <a:r>
              <a:rPr lang="en-US" sz="2800" b="1" dirty="0"/>
              <a:t>ause; </a:t>
            </a:r>
            <a:r>
              <a:rPr lang="en-US" sz="2800" b="1" u="sng" dirty="0"/>
              <a:t>e</a:t>
            </a:r>
            <a:r>
              <a:rPr lang="en-US" sz="2800" b="1" dirty="0"/>
              <a:t>ffect = </a:t>
            </a:r>
            <a:r>
              <a:rPr lang="en-US" sz="2800" b="1" u="sng" dirty="0"/>
              <a:t>d</a:t>
            </a:r>
            <a:r>
              <a:rPr lang="en-US" sz="2800" b="1" dirty="0"/>
              <a:t>ependent </a:t>
            </a:r>
          </a:p>
          <a:p>
            <a:pPr>
              <a:spcBef>
                <a:spcPts val="0"/>
              </a:spcBef>
            </a:pPr>
            <a:endParaRPr lang="en-US" sz="2400" dirty="0"/>
          </a:p>
          <a:p>
            <a:pPr>
              <a:spcBef>
                <a:spcPts val="0"/>
              </a:spcBef>
            </a:pPr>
            <a:endParaRPr lang="en-US" sz="2400" b="1" dirty="0"/>
          </a:p>
        </p:txBody>
      </p:sp>
      <p:pic>
        <p:nvPicPr>
          <p:cNvPr id="9" name="Content Placeholder 5" title="Image of sun and ice cube">
            <a:extLst>
              <a:ext uri="{FF2B5EF4-FFF2-40B4-BE49-F238E27FC236}">
                <a16:creationId xmlns:a16="http://schemas.microsoft.com/office/drawing/2014/main" id="{CA7B8B5A-E13E-4909-A785-DF6BDFFB63B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88720" y="3440169"/>
            <a:ext cx="2574798" cy="2001138"/>
          </a:xfrm>
          <a:prstGeom prst="rect">
            <a:avLst/>
          </a:prstGeom>
        </p:spPr>
      </p:pic>
      <p:sp>
        <p:nvSpPr>
          <p:cNvPr id="11" name="TextBox 10">
            <a:extLst>
              <a:ext uri="{FF2B5EF4-FFF2-40B4-BE49-F238E27FC236}">
                <a16:creationId xmlns:a16="http://schemas.microsoft.com/office/drawing/2014/main" id="{058E04FB-96A1-4E8A-B267-4A2089647739}"/>
              </a:ext>
            </a:extLst>
          </p:cNvPr>
          <p:cNvSpPr txBox="1"/>
          <p:nvPr/>
        </p:nvSpPr>
        <p:spPr>
          <a:xfrm>
            <a:off x="4451407" y="3609741"/>
            <a:ext cx="3572453" cy="830997"/>
          </a:xfrm>
          <a:prstGeom prst="rect">
            <a:avLst/>
          </a:prstGeom>
          <a:noFill/>
        </p:spPr>
        <p:txBody>
          <a:bodyPr wrap="none" rtlCol="0">
            <a:spAutoFit/>
          </a:bodyPr>
          <a:lstStyle/>
          <a:p>
            <a:pPr defTabSz="914400" fontAlgn="base">
              <a:spcBef>
                <a:spcPct val="0"/>
              </a:spcBef>
              <a:spcAft>
                <a:spcPct val="0"/>
              </a:spcAft>
            </a:pPr>
            <a:r>
              <a:rPr lang="en-US" sz="2400" dirty="0">
                <a:solidFill>
                  <a:srgbClr val="000000"/>
                </a:solidFill>
              </a:rPr>
              <a:t>The sun is the cause of the </a:t>
            </a:r>
            <a:br>
              <a:rPr lang="en-US" sz="2400" dirty="0">
                <a:solidFill>
                  <a:srgbClr val="000000"/>
                </a:solidFill>
              </a:rPr>
            </a:br>
            <a:r>
              <a:rPr lang="en-US" sz="2400" dirty="0">
                <a:solidFill>
                  <a:srgbClr val="000000"/>
                </a:solidFill>
              </a:rPr>
              <a:t>melting of the ice cube</a:t>
            </a:r>
          </a:p>
        </p:txBody>
      </p:sp>
    </p:spTree>
    <p:extLst>
      <p:ext uri="{BB962C8B-B14F-4D97-AF65-F5344CB8AC3E}">
        <p14:creationId xmlns:p14="http://schemas.microsoft.com/office/powerpoint/2010/main" val="17861364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D9C210-BA7D-4DB3-B89A-FD28EBAFC21F}"/>
              </a:ext>
            </a:extLst>
          </p:cNvPr>
          <p:cNvSpPr>
            <a:spLocks noGrp="1"/>
          </p:cNvSpPr>
          <p:nvPr>
            <p:ph type="title"/>
          </p:nvPr>
        </p:nvSpPr>
        <p:spPr>
          <a:xfrm>
            <a:off x="651510" y="324270"/>
            <a:ext cx="7372350" cy="502602"/>
          </a:xfrm>
        </p:spPr>
        <p:txBody>
          <a:bodyPr>
            <a:normAutofit fontScale="90000"/>
          </a:bodyPr>
          <a:lstStyle/>
          <a:p>
            <a:pPr algn="l"/>
            <a:r>
              <a:rPr lang="en-US" sz="4000" dirty="0"/>
              <a:t>Guidelines to Determine Study Type </a:t>
            </a:r>
            <a:br>
              <a:rPr lang="en-US" sz="4000" dirty="0"/>
            </a:br>
            <a:r>
              <a:rPr lang="en-US" sz="4000" dirty="0"/>
              <a:t>to Be Used</a:t>
            </a:r>
          </a:p>
        </p:txBody>
      </p:sp>
      <p:pic>
        <p:nvPicPr>
          <p:cNvPr id="4" name="Picture 3" descr="footer-rectangle-bw_Epi-Biostat.png">
            <a:extLst>
              <a:ext uri="{FF2B5EF4-FFF2-40B4-BE49-F238E27FC236}">
                <a16:creationId xmlns:a16="http://schemas.microsoft.com/office/drawing/2014/main" id="{81288353-FC84-46AD-A701-FB6916FDCE8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503680"/>
            <a:ext cx="9153144" cy="1371600"/>
          </a:xfrm>
          <a:prstGeom prst="rect">
            <a:avLst/>
          </a:prstGeom>
        </p:spPr>
      </p:pic>
      <p:sp>
        <p:nvSpPr>
          <p:cNvPr id="7" name="Content Placeholder 5">
            <a:extLst>
              <a:ext uri="{FF2B5EF4-FFF2-40B4-BE49-F238E27FC236}">
                <a16:creationId xmlns:a16="http://schemas.microsoft.com/office/drawing/2014/main" id="{080796D8-56A5-4049-9660-C327F22FE50D}"/>
              </a:ext>
            </a:extLst>
          </p:cNvPr>
          <p:cNvSpPr>
            <a:spLocks noGrp="1"/>
          </p:cNvSpPr>
          <p:nvPr>
            <p:ph idx="1"/>
          </p:nvPr>
        </p:nvSpPr>
        <p:spPr>
          <a:xfrm>
            <a:off x="651510" y="1257300"/>
            <a:ext cx="8229600" cy="4525963"/>
          </a:xfrm>
        </p:spPr>
        <p:txBody>
          <a:bodyPr/>
          <a:lstStyle/>
          <a:p>
            <a:pPr>
              <a:spcBef>
                <a:spcPts val="0"/>
              </a:spcBef>
            </a:pPr>
            <a:r>
              <a:rPr lang="en-US" dirty="0"/>
              <a:t>Formulate a cause-and-effect statement.</a:t>
            </a:r>
          </a:p>
          <a:p>
            <a:pPr>
              <a:spcBef>
                <a:spcPts val="0"/>
              </a:spcBef>
            </a:pPr>
            <a:r>
              <a:rPr lang="en-US" dirty="0"/>
              <a:t>Think about chronological order.</a:t>
            </a:r>
          </a:p>
          <a:p>
            <a:pPr>
              <a:spcBef>
                <a:spcPts val="0"/>
              </a:spcBef>
            </a:pPr>
            <a:r>
              <a:rPr lang="en-US" dirty="0"/>
              <a:t>Often it is easier to determine the outcome variable first. The remaining variable is the explanatory variable.</a:t>
            </a:r>
          </a:p>
          <a:p>
            <a:pPr>
              <a:spcBef>
                <a:spcPts val="0"/>
              </a:spcBef>
            </a:pPr>
            <a:r>
              <a:rPr lang="en-US" dirty="0"/>
              <a:t>Determine the most suitable type of research design.</a:t>
            </a:r>
          </a:p>
        </p:txBody>
      </p:sp>
    </p:spTree>
    <p:extLst>
      <p:ext uri="{BB962C8B-B14F-4D97-AF65-F5344CB8AC3E}">
        <p14:creationId xmlns:p14="http://schemas.microsoft.com/office/powerpoint/2010/main" val="41550727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D9C210-BA7D-4DB3-B89A-FD28EBAFC21F}"/>
              </a:ext>
            </a:extLst>
          </p:cNvPr>
          <p:cNvSpPr>
            <a:spLocks noGrp="1"/>
          </p:cNvSpPr>
          <p:nvPr>
            <p:ph type="title"/>
          </p:nvPr>
        </p:nvSpPr>
        <p:spPr>
          <a:xfrm>
            <a:off x="651510" y="324270"/>
            <a:ext cx="5817870" cy="502602"/>
          </a:xfrm>
        </p:spPr>
        <p:txBody>
          <a:bodyPr>
            <a:normAutofit fontScale="90000"/>
          </a:bodyPr>
          <a:lstStyle/>
          <a:p>
            <a:r>
              <a:rPr lang="en-US" sz="4000" dirty="0"/>
              <a:t>How to Choose: Type of Study</a:t>
            </a:r>
          </a:p>
        </p:txBody>
      </p:sp>
      <p:pic>
        <p:nvPicPr>
          <p:cNvPr id="4" name="Picture 3" descr="footer-rectangle-bw_Epi-Biostat.png">
            <a:extLst>
              <a:ext uri="{FF2B5EF4-FFF2-40B4-BE49-F238E27FC236}">
                <a16:creationId xmlns:a16="http://schemas.microsoft.com/office/drawing/2014/main" id="{81288353-FC84-46AD-A701-FB6916FDCE8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503680"/>
            <a:ext cx="9153144" cy="1371600"/>
          </a:xfrm>
          <a:prstGeom prst="rect">
            <a:avLst/>
          </a:prstGeom>
        </p:spPr>
      </p:pic>
      <p:sp>
        <p:nvSpPr>
          <p:cNvPr id="7" name="Text Placeholder 2">
            <a:extLst>
              <a:ext uri="{FF2B5EF4-FFF2-40B4-BE49-F238E27FC236}">
                <a16:creationId xmlns:a16="http://schemas.microsoft.com/office/drawing/2014/main" id="{1F913267-31BE-48D9-B7BF-EE9F21F6BA57}"/>
              </a:ext>
            </a:extLst>
          </p:cNvPr>
          <p:cNvSpPr txBox="1">
            <a:spLocks/>
          </p:cNvSpPr>
          <p:nvPr/>
        </p:nvSpPr>
        <p:spPr>
          <a:xfrm>
            <a:off x="381000" y="843634"/>
            <a:ext cx="3505200" cy="4724400"/>
          </a:xfrm>
          <a:prstGeom prst="rect">
            <a:avLst/>
          </a:prstGeom>
        </p:spPr>
        <p:txBody>
          <a:bodyPr vert="horz" lIns="91440" tIns="45720" rIns="91440" bIns="45720" rtlCol="0">
            <a:normAutofit fontScale="92500" lnSpcReduction="2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nSpc>
                <a:spcPct val="110000"/>
              </a:lnSpc>
              <a:spcBef>
                <a:spcPts val="0"/>
              </a:spcBef>
            </a:pPr>
            <a:r>
              <a:rPr lang="en-US" sz="2400" dirty="0"/>
              <a:t>Once one has determined which variable is the explanatory variable, this flowchart can be used to determine whether the study is correlational, experimental, or quasi-experimental. </a:t>
            </a:r>
            <a:br>
              <a:rPr lang="en-US" sz="2400" dirty="0"/>
            </a:br>
            <a:endParaRPr lang="en-US" sz="2400" dirty="0"/>
          </a:p>
          <a:p>
            <a:pPr>
              <a:lnSpc>
                <a:spcPct val="110000"/>
              </a:lnSpc>
              <a:spcBef>
                <a:spcPts val="0"/>
              </a:spcBef>
            </a:pPr>
            <a:r>
              <a:rPr lang="en-US" sz="2400" dirty="0"/>
              <a:t>It depends on whether the explanatory variable is controlled by the experimenter and, if not, whether cases are classified into groups.</a:t>
            </a:r>
          </a:p>
          <a:p>
            <a:pPr>
              <a:lnSpc>
                <a:spcPct val="110000"/>
              </a:lnSpc>
              <a:spcBef>
                <a:spcPts val="0"/>
              </a:spcBef>
            </a:pPr>
            <a:endParaRPr lang="en-US" sz="2400" dirty="0"/>
          </a:p>
        </p:txBody>
      </p:sp>
      <p:pic>
        <p:nvPicPr>
          <p:cNvPr id="10" name="Content Placeholder 5" descr="The figure is a flow chart that illustrates how to choose a type of study. Once someone has determined which variable is the explanatory variable, this flowchart can be used to determine whether the study is correlational, experimental, or quasi-experimental. It depends on whether the explanatory variable is controlled by the experimenter and, if not, whether cases are classified into groups. &#10;" title="Figure 1.5">
            <a:extLst>
              <a:ext uri="{FF2B5EF4-FFF2-40B4-BE49-F238E27FC236}">
                <a16:creationId xmlns:a16="http://schemas.microsoft.com/office/drawing/2014/main" id="{245FEB23-745E-4041-901B-4917FCFD9316}"/>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3886200" y="988573"/>
            <a:ext cx="5088290" cy="3611563"/>
          </a:xfrm>
        </p:spPr>
      </p:pic>
    </p:spTree>
    <p:extLst>
      <p:ext uri="{BB962C8B-B14F-4D97-AF65-F5344CB8AC3E}">
        <p14:creationId xmlns:p14="http://schemas.microsoft.com/office/powerpoint/2010/main" val="13383687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D9C210-BA7D-4DB3-B89A-FD28EBAFC21F}"/>
              </a:ext>
            </a:extLst>
          </p:cNvPr>
          <p:cNvSpPr>
            <a:spLocks noGrp="1"/>
          </p:cNvSpPr>
          <p:nvPr>
            <p:ph type="title"/>
          </p:nvPr>
        </p:nvSpPr>
        <p:spPr>
          <a:xfrm>
            <a:off x="651510" y="324270"/>
            <a:ext cx="3086100" cy="502602"/>
          </a:xfrm>
        </p:spPr>
        <p:txBody>
          <a:bodyPr>
            <a:normAutofit fontScale="90000"/>
          </a:bodyPr>
          <a:lstStyle/>
          <a:p>
            <a:pPr algn="l"/>
            <a:r>
              <a:rPr lang="en-US" sz="4000" dirty="0"/>
              <a:t>Stop and Recap</a:t>
            </a:r>
          </a:p>
        </p:txBody>
      </p:sp>
      <p:pic>
        <p:nvPicPr>
          <p:cNvPr id="4" name="Picture 3" descr="footer-rectangle-bw_Epi-Biostat.png">
            <a:extLst>
              <a:ext uri="{FF2B5EF4-FFF2-40B4-BE49-F238E27FC236}">
                <a16:creationId xmlns:a16="http://schemas.microsoft.com/office/drawing/2014/main" id="{81288353-FC84-46AD-A701-FB6916FDCE8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503680"/>
            <a:ext cx="9153144" cy="1371600"/>
          </a:xfrm>
          <a:prstGeom prst="rect">
            <a:avLst/>
          </a:prstGeom>
        </p:spPr>
      </p:pic>
      <p:sp>
        <p:nvSpPr>
          <p:cNvPr id="8" name="Content Placeholder 2">
            <a:extLst>
              <a:ext uri="{FF2B5EF4-FFF2-40B4-BE49-F238E27FC236}">
                <a16:creationId xmlns:a16="http://schemas.microsoft.com/office/drawing/2014/main" id="{5DA10B3E-C6F2-4A6D-BB96-6E807F80FC74}"/>
              </a:ext>
            </a:extLst>
          </p:cNvPr>
          <p:cNvSpPr>
            <a:spLocks noGrp="1"/>
          </p:cNvSpPr>
          <p:nvPr>
            <p:ph idx="1"/>
          </p:nvPr>
        </p:nvSpPr>
        <p:spPr>
          <a:xfrm>
            <a:off x="457200" y="925154"/>
            <a:ext cx="8229600" cy="4525963"/>
          </a:xfrm>
        </p:spPr>
        <p:txBody>
          <a:bodyPr>
            <a:normAutofit fontScale="92500" lnSpcReduction="10000"/>
          </a:bodyPr>
          <a:lstStyle/>
          <a:p>
            <a:pPr>
              <a:spcBef>
                <a:spcPts val="0"/>
              </a:spcBef>
            </a:pPr>
            <a:r>
              <a:rPr lang="en-US" dirty="0"/>
              <a:t>Compare correlational, experimental, and quasi-experimental studies by answering the following: </a:t>
            </a:r>
            <a:br>
              <a:rPr lang="en-US" dirty="0"/>
            </a:br>
            <a:endParaRPr lang="en-US" dirty="0"/>
          </a:p>
          <a:p>
            <a:pPr lvl="1">
              <a:spcBef>
                <a:spcPts val="0"/>
              </a:spcBef>
            </a:pPr>
            <a:r>
              <a:rPr lang="en-US" dirty="0"/>
              <a:t>Explanatory variable is called _____.</a:t>
            </a:r>
          </a:p>
          <a:p>
            <a:pPr lvl="1">
              <a:spcBef>
                <a:spcPts val="0"/>
              </a:spcBef>
            </a:pPr>
            <a:r>
              <a:rPr lang="en-US" dirty="0"/>
              <a:t>Is explanatory variable manipulated/controlled by the experimenter?</a:t>
            </a:r>
          </a:p>
          <a:p>
            <a:pPr lvl="1">
              <a:spcBef>
                <a:spcPts val="0"/>
              </a:spcBef>
            </a:pPr>
            <a:r>
              <a:rPr lang="en-US" dirty="0"/>
              <a:t>Can one draw a firm conclusion about cause and effect?</a:t>
            </a:r>
          </a:p>
          <a:p>
            <a:pPr lvl="1">
              <a:spcBef>
                <a:spcPts val="0"/>
              </a:spcBef>
            </a:pPr>
            <a:r>
              <a:rPr lang="en-US" dirty="0"/>
              <a:t>Is there a need to worry about confounding variables?</a:t>
            </a:r>
          </a:p>
          <a:p>
            <a:pPr lvl="1">
              <a:spcBef>
                <a:spcPts val="0"/>
              </a:spcBef>
            </a:pPr>
            <a:r>
              <a:rPr lang="en-US" dirty="0"/>
              <a:t>What is the question being asked by the study?</a:t>
            </a:r>
          </a:p>
          <a:p>
            <a:pPr lvl="1">
              <a:spcBef>
                <a:spcPts val="0"/>
              </a:spcBef>
            </a:pPr>
            <a:r>
              <a:rPr lang="en-US" dirty="0"/>
              <a:t>What is an advantage of this type of study?</a:t>
            </a:r>
          </a:p>
          <a:p>
            <a:pPr lvl="1">
              <a:spcBef>
                <a:spcPts val="0"/>
              </a:spcBef>
            </a:pPr>
            <a:endParaRPr lang="en-US" dirty="0"/>
          </a:p>
        </p:txBody>
      </p:sp>
      <p:pic>
        <p:nvPicPr>
          <p:cNvPr id="7" name="Picture 6" descr="A screenshot of a cell phone&#10;&#10;Description automatically generated">
            <a:extLst>
              <a:ext uri="{FF2B5EF4-FFF2-40B4-BE49-F238E27FC236}">
                <a16:creationId xmlns:a16="http://schemas.microsoft.com/office/drawing/2014/main" id="{37D1162F-8999-481E-9838-3A34EA22AE03}"/>
              </a:ext>
            </a:extLst>
          </p:cNvPr>
          <p:cNvPicPr>
            <a:picLocks noChangeAspect="1"/>
          </p:cNvPicPr>
          <p:nvPr/>
        </p:nvPicPr>
        <p:blipFill>
          <a:blip r:embed="rId4"/>
          <a:stretch>
            <a:fillRect/>
          </a:stretch>
        </p:blipFill>
        <p:spPr>
          <a:xfrm>
            <a:off x="754743" y="32762"/>
            <a:ext cx="7489371" cy="5418355"/>
          </a:xfrm>
          <a:prstGeom prst="rect">
            <a:avLst/>
          </a:prstGeom>
        </p:spPr>
      </p:pic>
    </p:spTree>
    <p:extLst>
      <p:ext uri="{BB962C8B-B14F-4D97-AF65-F5344CB8AC3E}">
        <p14:creationId xmlns:p14="http://schemas.microsoft.com/office/powerpoint/2010/main" val="7997807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D9C210-BA7D-4DB3-B89A-FD28EBAFC21F}"/>
              </a:ext>
            </a:extLst>
          </p:cNvPr>
          <p:cNvSpPr>
            <a:spLocks noGrp="1"/>
          </p:cNvSpPr>
          <p:nvPr>
            <p:ph type="title"/>
          </p:nvPr>
        </p:nvSpPr>
        <p:spPr>
          <a:xfrm>
            <a:off x="651510" y="324270"/>
            <a:ext cx="4537710" cy="502602"/>
          </a:xfrm>
        </p:spPr>
        <p:txBody>
          <a:bodyPr>
            <a:normAutofit fontScale="90000"/>
          </a:bodyPr>
          <a:lstStyle/>
          <a:p>
            <a:pPr algn="l"/>
            <a:r>
              <a:rPr lang="en-US" sz="4000" dirty="0"/>
              <a:t>Levels of Measurement</a:t>
            </a:r>
          </a:p>
        </p:txBody>
      </p:sp>
      <p:pic>
        <p:nvPicPr>
          <p:cNvPr id="4" name="Picture 3" descr="footer-rectangle-bw_Epi-Biostat.png">
            <a:extLst>
              <a:ext uri="{FF2B5EF4-FFF2-40B4-BE49-F238E27FC236}">
                <a16:creationId xmlns:a16="http://schemas.microsoft.com/office/drawing/2014/main" id="{81288353-FC84-46AD-A701-FB6916FDCE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503680"/>
            <a:ext cx="9153144" cy="1371600"/>
          </a:xfrm>
          <a:prstGeom prst="rect">
            <a:avLst/>
          </a:prstGeom>
        </p:spPr>
      </p:pic>
      <p:sp>
        <p:nvSpPr>
          <p:cNvPr id="7" name="Text Placeholder 2">
            <a:extLst>
              <a:ext uri="{FF2B5EF4-FFF2-40B4-BE49-F238E27FC236}">
                <a16:creationId xmlns:a16="http://schemas.microsoft.com/office/drawing/2014/main" id="{F8073135-41E4-4BE7-BC3E-74DC7E80658E}"/>
              </a:ext>
            </a:extLst>
          </p:cNvPr>
          <p:cNvSpPr txBox="1">
            <a:spLocks/>
          </p:cNvSpPr>
          <p:nvPr/>
        </p:nvSpPr>
        <p:spPr>
          <a:xfrm>
            <a:off x="651510" y="990812"/>
            <a:ext cx="4038600" cy="5029200"/>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spcBef>
                <a:spcPts val="0"/>
              </a:spcBef>
            </a:pPr>
            <a:r>
              <a:rPr lang="en-US" dirty="0"/>
              <a:t>French word for “black,” </a:t>
            </a:r>
            <a:r>
              <a:rPr lang="en-US" i="1" dirty="0"/>
              <a:t>noir</a:t>
            </a:r>
            <a:r>
              <a:rPr lang="en-US" dirty="0"/>
              <a:t>, can be used as a mnemonic for the four levels of measurement</a:t>
            </a:r>
          </a:p>
          <a:p>
            <a:pPr lvl="1">
              <a:spcBef>
                <a:spcPts val="0"/>
              </a:spcBef>
            </a:pPr>
            <a:r>
              <a:rPr lang="en-US" b="1" dirty="0"/>
              <a:t>N</a:t>
            </a:r>
            <a:r>
              <a:rPr lang="en-US" dirty="0"/>
              <a:t>ominal</a:t>
            </a:r>
          </a:p>
          <a:p>
            <a:pPr lvl="1">
              <a:spcBef>
                <a:spcPts val="0"/>
              </a:spcBef>
            </a:pPr>
            <a:r>
              <a:rPr lang="en-US" b="1" dirty="0"/>
              <a:t>O</a:t>
            </a:r>
            <a:r>
              <a:rPr lang="en-US" dirty="0"/>
              <a:t>rdinal</a:t>
            </a:r>
          </a:p>
          <a:p>
            <a:pPr lvl="1">
              <a:spcBef>
                <a:spcPts val="0"/>
              </a:spcBef>
            </a:pPr>
            <a:r>
              <a:rPr lang="en-US" b="1" dirty="0"/>
              <a:t>I</a:t>
            </a:r>
            <a:r>
              <a:rPr lang="en-US" dirty="0"/>
              <a:t>nterval</a:t>
            </a:r>
          </a:p>
          <a:p>
            <a:pPr lvl="1">
              <a:spcBef>
                <a:spcPts val="0"/>
              </a:spcBef>
            </a:pPr>
            <a:r>
              <a:rPr lang="en-US" b="1" dirty="0"/>
              <a:t>R</a:t>
            </a:r>
            <a:r>
              <a:rPr lang="en-US" dirty="0"/>
              <a:t>atio</a:t>
            </a:r>
          </a:p>
        </p:txBody>
      </p:sp>
      <p:pic>
        <p:nvPicPr>
          <p:cNvPr id="9" name="Content Placeholder 4" title="Illustration of the word noir">
            <a:extLst>
              <a:ext uri="{FF2B5EF4-FFF2-40B4-BE49-F238E27FC236}">
                <a16:creationId xmlns:a16="http://schemas.microsoft.com/office/drawing/2014/main" id="{6FC4C8AA-609F-4C2E-84F0-F04F5C8D8686}"/>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093422" y="502920"/>
            <a:ext cx="1812865" cy="4770700"/>
          </a:xfrm>
        </p:spPr>
      </p:pic>
    </p:spTree>
    <p:extLst>
      <p:ext uri="{BB962C8B-B14F-4D97-AF65-F5344CB8AC3E}">
        <p14:creationId xmlns:p14="http://schemas.microsoft.com/office/powerpoint/2010/main" val="10263237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35925D-8362-454E-BCE9-5E96BF8EC425}"/>
              </a:ext>
            </a:extLst>
          </p:cNvPr>
          <p:cNvSpPr>
            <a:spLocks noGrp="1"/>
          </p:cNvSpPr>
          <p:nvPr>
            <p:ph type="title"/>
          </p:nvPr>
        </p:nvSpPr>
        <p:spPr/>
        <p:txBody>
          <a:bodyPr/>
          <a:lstStyle/>
          <a:p>
            <a:r>
              <a:rPr lang="en-US" dirty="0"/>
              <a:t>Objectives </a:t>
            </a:r>
          </a:p>
        </p:txBody>
      </p:sp>
      <p:sp>
        <p:nvSpPr>
          <p:cNvPr id="3" name="Content Placeholder 2">
            <a:extLst>
              <a:ext uri="{FF2B5EF4-FFF2-40B4-BE49-F238E27FC236}">
                <a16:creationId xmlns:a16="http://schemas.microsoft.com/office/drawing/2014/main" id="{9029E240-7745-4A24-A4C6-9302409A1D2D}"/>
              </a:ext>
            </a:extLst>
          </p:cNvPr>
          <p:cNvSpPr>
            <a:spLocks noGrp="1"/>
          </p:cNvSpPr>
          <p:nvPr>
            <p:ph idx="1"/>
          </p:nvPr>
        </p:nvSpPr>
        <p:spPr>
          <a:xfrm>
            <a:off x="457200" y="1362875"/>
            <a:ext cx="8229600" cy="3997882"/>
          </a:xfrm>
        </p:spPr>
        <p:txBody>
          <a:bodyPr>
            <a:normAutofit/>
          </a:bodyPr>
          <a:lstStyle/>
          <a:p>
            <a:pPr marL="0">
              <a:spcBef>
                <a:spcPts val="0"/>
              </a:spcBef>
            </a:pPr>
            <a:r>
              <a:rPr lang="en-US" dirty="0"/>
              <a:t>The Purpose of Statistics</a:t>
            </a:r>
          </a:p>
          <a:p>
            <a:pPr marL="0">
              <a:spcBef>
                <a:spcPts val="0"/>
              </a:spcBef>
            </a:pPr>
            <a:r>
              <a:rPr lang="en-US" dirty="0"/>
              <a:t>Experiments and Variables</a:t>
            </a:r>
          </a:p>
          <a:p>
            <a:pPr marL="0">
              <a:spcBef>
                <a:spcPts val="0"/>
              </a:spcBef>
            </a:pPr>
            <a:r>
              <a:rPr lang="en-US" dirty="0"/>
              <a:t>Levels of Measurement</a:t>
            </a:r>
          </a:p>
          <a:p>
            <a:pPr marL="0">
              <a:spcBef>
                <a:spcPts val="0"/>
              </a:spcBef>
            </a:pPr>
            <a:r>
              <a:rPr lang="en-US" dirty="0"/>
              <a:t>The Language of Statistics</a:t>
            </a:r>
          </a:p>
          <a:p>
            <a:pPr marL="0">
              <a:spcBef>
                <a:spcPts val="0"/>
              </a:spcBef>
            </a:pPr>
            <a:r>
              <a:rPr lang="en-US" dirty="0"/>
              <a:t>Statistical Notation and Rounding</a:t>
            </a:r>
          </a:p>
        </p:txBody>
      </p:sp>
      <p:pic>
        <p:nvPicPr>
          <p:cNvPr id="4" name="Picture 3" descr="footer-rectangle-bw_Epi-Biostat.png">
            <a:extLst>
              <a:ext uri="{FF2B5EF4-FFF2-40B4-BE49-F238E27FC236}">
                <a16:creationId xmlns:a16="http://schemas.microsoft.com/office/drawing/2014/main" id="{00175545-EB11-4A3E-8F96-50BEF1EC022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503680"/>
            <a:ext cx="9153144" cy="1371600"/>
          </a:xfrm>
          <a:prstGeom prst="rect">
            <a:avLst/>
          </a:prstGeom>
        </p:spPr>
      </p:pic>
    </p:spTree>
    <p:extLst>
      <p:ext uri="{BB962C8B-B14F-4D97-AF65-F5344CB8AC3E}">
        <p14:creationId xmlns:p14="http://schemas.microsoft.com/office/powerpoint/2010/main" val="273253534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D9C210-BA7D-4DB3-B89A-FD28EBAFC21F}"/>
              </a:ext>
            </a:extLst>
          </p:cNvPr>
          <p:cNvSpPr>
            <a:spLocks noGrp="1"/>
          </p:cNvSpPr>
          <p:nvPr>
            <p:ph type="title"/>
          </p:nvPr>
        </p:nvSpPr>
        <p:spPr>
          <a:xfrm>
            <a:off x="651510" y="324270"/>
            <a:ext cx="4537710" cy="502602"/>
          </a:xfrm>
        </p:spPr>
        <p:txBody>
          <a:bodyPr>
            <a:normAutofit fontScale="90000"/>
          </a:bodyPr>
          <a:lstStyle/>
          <a:p>
            <a:pPr algn="l"/>
            <a:r>
              <a:rPr lang="en-US" sz="4000" dirty="0"/>
              <a:t>Levels of Measurement</a:t>
            </a:r>
          </a:p>
        </p:txBody>
      </p:sp>
      <p:pic>
        <p:nvPicPr>
          <p:cNvPr id="4" name="Picture 3" descr="footer-rectangle-bw_Epi-Biostat.png">
            <a:extLst>
              <a:ext uri="{FF2B5EF4-FFF2-40B4-BE49-F238E27FC236}">
                <a16:creationId xmlns:a16="http://schemas.microsoft.com/office/drawing/2014/main" id="{81288353-FC84-46AD-A701-FB6916FDCE8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503680"/>
            <a:ext cx="9153144" cy="1371600"/>
          </a:xfrm>
          <a:prstGeom prst="rect">
            <a:avLst/>
          </a:prstGeom>
        </p:spPr>
      </p:pic>
      <p:sp>
        <p:nvSpPr>
          <p:cNvPr id="8" name="Text Placeholder 2">
            <a:extLst>
              <a:ext uri="{FF2B5EF4-FFF2-40B4-BE49-F238E27FC236}">
                <a16:creationId xmlns:a16="http://schemas.microsoft.com/office/drawing/2014/main" id="{ABD0F102-BF86-4B7B-A92E-5BED96FE725F}"/>
              </a:ext>
            </a:extLst>
          </p:cNvPr>
          <p:cNvSpPr>
            <a:spLocks noGrp="1"/>
          </p:cNvSpPr>
          <p:nvPr>
            <p:ph idx="1"/>
          </p:nvPr>
        </p:nvSpPr>
        <p:spPr>
          <a:xfrm>
            <a:off x="457200" y="1000577"/>
            <a:ext cx="8229600" cy="4525963"/>
          </a:xfrm>
        </p:spPr>
        <p:txBody>
          <a:bodyPr>
            <a:noAutofit/>
          </a:bodyPr>
          <a:lstStyle/>
          <a:p>
            <a:pPr>
              <a:spcBef>
                <a:spcPts val="0"/>
              </a:spcBef>
            </a:pPr>
            <a:r>
              <a:rPr lang="en-US" b="1" dirty="0"/>
              <a:t>Nominal-level numbers</a:t>
            </a:r>
          </a:p>
          <a:p>
            <a:pPr lvl="1">
              <a:spcBef>
                <a:spcPts val="0"/>
              </a:spcBef>
            </a:pPr>
            <a:r>
              <a:rPr lang="en-US" dirty="0"/>
              <a:t>Numbers used to place cases in categories</a:t>
            </a:r>
          </a:p>
          <a:p>
            <a:pPr lvl="1">
              <a:spcBef>
                <a:spcPts val="0"/>
              </a:spcBef>
            </a:pPr>
            <a:r>
              <a:rPr lang="en-US" dirty="0"/>
              <a:t>Numbers are arbitrary and provide no quantitative information</a:t>
            </a:r>
          </a:p>
          <a:p>
            <a:pPr lvl="1">
              <a:spcBef>
                <a:spcPts val="0"/>
              </a:spcBef>
            </a:pPr>
            <a:r>
              <a:rPr lang="en-US" dirty="0"/>
              <a:t>Provide information about whether two things are the same or different</a:t>
            </a:r>
          </a:p>
        </p:txBody>
      </p:sp>
    </p:spTree>
    <p:extLst>
      <p:ext uri="{BB962C8B-B14F-4D97-AF65-F5344CB8AC3E}">
        <p14:creationId xmlns:p14="http://schemas.microsoft.com/office/powerpoint/2010/main" val="365630320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D9C210-BA7D-4DB3-B89A-FD28EBAFC21F}"/>
              </a:ext>
            </a:extLst>
          </p:cNvPr>
          <p:cNvSpPr>
            <a:spLocks noGrp="1"/>
          </p:cNvSpPr>
          <p:nvPr>
            <p:ph type="title"/>
          </p:nvPr>
        </p:nvSpPr>
        <p:spPr>
          <a:xfrm>
            <a:off x="651510" y="324270"/>
            <a:ext cx="4537710" cy="502602"/>
          </a:xfrm>
        </p:spPr>
        <p:txBody>
          <a:bodyPr>
            <a:normAutofit fontScale="90000"/>
          </a:bodyPr>
          <a:lstStyle/>
          <a:p>
            <a:pPr algn="l"/>
            <a:r>
              <a:rPr lang="en-US" sz="4000" dirty="0"/>
              <a:t>Levels of Measurement</a:t>
            </a:r>
          </a:p>
        </p:txBody>
      </p:sp>
      <p:pic>
        <p:nvPicPr>
          <p:cNvPr id="4" name="Picture 3" descr="footer-rectangle-bw_Epi-Biostat.png">
            <a:extLst>
              <a:ext uri="{FF2B5EF4-FFF2-40B4-BE49-F238E27FC236}">
                <a16:creationId xmlns:a16="http://schemas.microsoft.com/office/drawing/2014/main" id="{81288353-FC84-46AD-A701-FB6916FDCE8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503680"/>
            <a:ext cx="9153144" cy="1371600"/>
          </a:xfrm>
          <a:prstGeom prst="rect">
            <a:avLst/>
          </a:prstGeom>
        </p:spPr>
      </p:pic>
      <p:sp>
        <p:nvSpPr>
          <p:cNvPr id="8" name="Text Placeholder 2">
            <a:extLst>
              <a:ext uri="{FF2B5EF4-FFF2-40B4-BE49-F238E27FC236}">
                <a16:creationId xmlns:a16="http://schemas.microsoft.com/office/drawing/2014/main" id="{ABD0F102-BF86-4B7B-A92E-5BED96FE725F}"/>
              </a:ext>
            </a:extLst>
          </p:cNvPr>
          <p:cNvSpPr>
            <a:spLocks noGrp="1"/>
          </p:cNvSpPr>
          <p:nvPr>
            <p:ph idx="1"/>
          </p:nvPr>
        </p:nvSpPr>
        <p:spPr>
          <a:xfrm>
            <a:off x="457200" y="1000577"/>
            <a:ext cx="8229600" cy="4525963"/>
          </a:xfrm>
        </p:spPr>
        <p:txBody>
          <a:bodyPr>
            <a:noAutofit/>
          </a:bodyPr>
          <a:lstStyle/>
          <a:p>
            <a:r>
              <a:rPr lang="en-US" sz="3300" b="1" dirty="0"/>
              <a:t>Ordinal-level numbers</a:t>
            </a:r>
          </a:p>
          <a:p>
            <a:pPr lvl="1"/>
            <a:r>
              <a:rPr lang="en-US" dirty="0"/>
              <a:t>Are used to indicate if more or less of an attribute</a:t>
            </a:r>
          </a:p>
          <a:p>
            <a:pPr lvl="1"/>
            <a:r>
              <a:rPr lang="en-US" dirty="0"/>
              <a:t>Provide information about same or different</a:t>
            </a:r>
          </a:p>
          <a:p>
            <a:pPr lvl="1"/>
            <a:r>
              <a:rPr lang="en-US" dirty="0"/>
              <a:t>Give no information about how far apart cases are		</a:t>
            </a:r>
          </a:p>
        </p:txBody>
      </p:sp>
    </p:spTree>
    <p:extLst>
      <p:ext uri="{BB962C8B-B14F-4D97-AF65-F5344CB8AC3E}">
        <p14:creationId xmlns:p14="http://schemas.microsoft.com/office/powerpoint/2010/main" val="22432851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D9C210-BA7D-4DB3-B89A-FD28EBAFC21F}"/>
              </a:ext>
            </a:extLst>
          </p:cNvPr>
          <p:cNvSpPr>
            <a:spLocks noGrp="1"/>
          </p:cNvSpPr>
          <p:nvPr>
            <p:ph type="title"/>
          </p:nvPr>
        </p:nvSpPr>
        <p:spPr>
          <a:xfrm>
            <a:off x="651510" y="324270"/>
            <a:ext cx="4537710" cy="502602"/>
          </a:xfrm>
        </p:spPr>
        <p:txBody>
          <a:bodyPr>
            <a:normAutofit fontScale="90000"/>
          </a:bodyPr>
          <a:lstStyle/>
          <a:p>
            <a:pPr algn="l"/>
            <a:r>
              <a:rPr lang="en-US" sz="4000" dirty="0"/>
              <a:t>Levels of Measurement</a:t>
            </a:r>
          </a:p>
        </p:txBody>
      </p:sp>
      <p:pic>
        <p:nvPicPr>
          <p:cNvPr id="4" name="Picture 3" descr="footer-rectangle-bw_Epi-Biostat.png">
            <a:extLst>
              <a:ext uri="{FF2B5EF4-FFF2-40B4-BE49-F238E27FC236}">
                <a16:creationId xmlns:a16="http://schemas.microsoft.com/office/drawing/2014/main" id="{81288353-FC84-46AD-A701-FB6916FDCE8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503680"/>
            <a:ext cx="9153144" cy="1371600"/>
          </a:xfrm>
          <a:prstGeom prst="rect">
            <a:avLst/>
          </a:prstGeom>
        </p:spPr>
      </p:pic>
      <p:sp>
        <p:nvSpPr>
          <p:cNvPr id="7" name="Text Placeholder 2">
            <a:extLst>
              <a:ext uri="{FF2B5EF4-FFF2-40B4-BE49-F238E27FC236}">
                <a16:creationId xmlns:a16="http://schemas.microsoft.com/office/drawing/2014/main" id="{8352AEB4-9986-4DAB-82BE-C387B3430962}"/>
              </a:ext>
            </a:extLst>
          </p:cNvPr>
          <p:cNvSpPr txBox="1">
            <a:spLocks/>
          </p:cNvSpPr>
          <p:nvPr/>
        </p:nvSpPr>
        <p:spPr>
          <a:xfrm>
            <a:off x="521642" y="952500"/>
            <a:ext cx="4537710" cy="4953000"/>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spcBef>
                <a:spcPts val="0"/>
              </a:spcBef>
            </a:pPr>
            <a:r>
              <a:rPr lang="en-US" b="1" dirty="0"/>
              <a:t>Interval-level numbers</a:t>
            </a:r>
          </a:p>
          <a:p>
            <a:pPr lvl="1">
              <a:spcBef>
                <a:spcPts val="0"/>
              </a:spcBef>
            </a:pPr>
            <a:r>
              <a:rPr lang="en-US" dirty="0"/>
              <a:t>Provide information about attribute amount possessed, same/different and more/less</a:t>
            </a:r>
          </a:p>
          <a:p>
            <a:pPr lvl="1">
              <a:spcBef>
                <a:spcPts val="0"/>
              </a:spcBef>
            </a:pPr>
            <a:r>
              <a:rPr lang="en-US" dirty="0"/>
              <a:t>Have equality of units</a:t>
            </a:r>
          </a:p>
          <a:p>
            <a:pPr lvl="1">
              <a:spcBef>
                <a:spcPts val="0"/>
              </a:spcBef>
            </a:pPr>
            <a:r>
              <a:rPr lang="en-US" dirty="0"/>
              <a:t>Contain arbitrary zero point</a:t>
            </a:r>
          </a:p>
        </p:txBody>
      </p:sp>
      <p:pic>
        <p:nvPicPr>
          <p:cNvPr id="8" name="Picture 7" descr="A picture containing clock&#10;&#10;Description automatically generated">
            <a:extLst>
              <a:ext uri="{FF2B5EF4-FFF2-40B4-BE49-F238E27FC236}">
                <a16:creationId xmlns:a16="http://schemas.microsoft.com/office/drawing/2014/main" id="{138727D2-7F4F-4925-AC70-D6DCEF4DC8CC}"/>
              </a:ext>
            </a:extLst>
          </p:cNvPr>
          <p:cNvPicPr>
            <a:picLocks noChangeAspect="1"/>
          </p:cNvPicPr>
          <p:nvPr/>
        </p:nvPicPr>
        <p:blipFill>
          <a:blip r:embed="rId4"/>
          <a:stretch>
            <a:fillRect/>
          </a:stretch>
        </p:blipFill>
        <p:spPr>
          <a:xfrm>
            <a:off x="6260011" y="952500"/>
            <a:ext cx="1470422" cy="4324771"/>
          </a:xfrm>
          <a:prstGeom prst="rect">
            <a:avLst/>
          </a:prstGeom>
        </p:spPr>
      </p:pic>
    </p:spTree>
    <p:extLst>
      <p:ext uri="{BB962C8B-B14F-4D97-AF65-F5344CB8AC3E}">
        <p14:creationId xmlns:p14="http://schemas.microsoft.com/office/powerpoint/2010/main" val="374710994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D9C210-BA7D-4DB3-B89A-FD28EBAFC21F}"/>
              </a:ext>
            </a:extLst>
          </p:cNvPr>
          <p:cNvSpPr>
            <a:spLocks noGrp="1"/>
          </p:cNvSpPr>
          <p:nvPr>
            <p:ph type="title"/>
          </p:nvPr>
        </p:nvSpPr>
        <p:spPr>
          <a:xfrm>
            <a:off x="651510" y="324270"/>
            <a:ext cx="4537710" cy="502602"/>
          </a:xfrm>
        </p:spPr>
        <p:txBody>
          <a:bodyPr>
            <a:normAutofit fontScale="90000"/>
          </a:bodyPr>
          <a:lstStyle/>
          <a:p>
            <a:pPr algn="l"/>
            <a:r>
              <a:rPr lang="en-US" sz="4000" dirty="0"/>
              <a:t>Levels of Measurement</a:t>
            </a:r>
          </a:p>
        </p:txBody>
      </p:sp>
      <p:pic>
        <p:nvPicPr>
          <p:cNvPr id="4" name="Picture 3" descr="footer-rectangle-bw_Epi-Biostat.png">
            <a:extLst>
              <a:ext uri="{FF2B5EF4-FFF2-40B4-BE49-F238E27FC236}">
                <a16:creationId xmlns:a16="http://schemas.microsoft.com/office/drawing/2014/main" id="{81288353-FC84-46AD-A701-FB6916FDCE8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503680"/>
            <a:ext cx="9153144" cy="1371600"/>
          </a:xfrm>
          <a:prstGeom prst="rect">
            <a:avLst/>
          </a:prstGeom>
        </p:spPr>
      </p:pic>
      <p:sp>
        <p:nvSpPr>
          <p:cNvPr id="8" name="Text Placeholder 2">
            <a:extLst>
              <a:ext uri="{FF2B5EF4-FFF2-40B4-BE49-F238E27FC236}">
                <a16:creationId xmlns:a16="http://schemas.microsoft.com/office/drawing/2014/main" id="{ABD0F102-BF86-4B7B-A92E-5BED96FE725F}"/>
              </a:ext>
            </a:extLst>
          </p:cNvPr>
          <p:cNvSpPr>
            <a:spLocks noGrp="1"/>
          </p:cNvSpPr>
          <p:nvPr>
            <p:ph idx="1"/>
          </p:nvPr>
        </p:nvSpPr>
        <p:spPr>
          <a:xfrm>
            <a:off x="457200" y="1000577"/>
            <a:ext cx="4956971" cy="4525963"/>
          </a:xfrm>
        </p:spPr>
        <p:txBody>
          <a:bodyPr>
            <a:noAutofit/>
          </a:bodyPr>
          <a:lstStyle/>
          <a:p>
            <a:r>
              <a:rPr lang="en-US" sz="2800" b="1" dirty="0"/>
              <a:t>Ratio-level numbers</a:t>
            </a:r>
          </a:p>
          <a:p>
            <a:pPr lvl="1"/>
            <a:r>
              <a:rPr lang="en-US" sz="2400" dirty="0"/>
              <a:t>Numbers have all the attributes of interval-level numbers</a:t>
            </a:r>
          </a:p>
          <a:p>
            <a:pPr lvl="1"/>
            <a:r>
              <a:rPr lang="en-US" sz="2400" dirty="0"/>
              <a:t>Real zero point</a:t>
            </a:r>
          </a:p>
          <a:p>
            <a:pPr lvl="1"/>
            <a:r>
              <a:rPr lang="en-US" sz="2400" dirty="0"/>
              <a:t>Numbers provide information about same/different, more/less</a:t>
            </a:r>
          </a:p>
          <a:p>
            <a:pPr lvl="1"/>
            <a:r>
              <a:rPr lang="en-US" sz="2400" dirty="0"/>
              <a:t>How much of an attribute is possessed </a:t>
            </a:r>
          </a:p>
          <a:p>
            <a:pPr lvl="1"/>
            <a:r>
              <a:rPr lang="en-US" sz="2400" dirty="0"/>
              <a:t>Can be used to calculate a proportion		</a:t>
            </a:r>
          </a:p>
        </p:txBody>
      </p:sp>
      <p:sp>
        <p:nvSpPr>
          <p:cNvPr id="5" name="Rectangle 4">
            <a:extLst>
              <a:ext uri="{FF2B5EF4-FFF2-40B4-BE49-F238E27FC236}">
                <a16:creationId xmlns:a16="http://schemas.microsoft.com/office/drawing/2014/main" id="{7B0C47AD-C612-4054-9D7E-C9090E0AAB16}"/>
              </a:ext>
            </a:extLst>
          </p:cNvPr>
          <p:cNvSpPr/>
          <p:nvPr/>
        </p:nvSpPr>
        <p:spPr>
          <a:xfrm>
            <a:off x="5375468" y="4170332"/>
            <a:ext cx="3245983" cy="830997"/>
          </a:xfrm>
          <a:prstGeom prst="rect">
            <a:avLst/>
          </a:prstGeom>
        </p:spPr>
        <p:txBody>
          <a:bodyPr wrap="square">
            <a:spAutoFit/>
          </a:bodyPr>
          <a:lstStyle/>
          <a:p>
            <a:r>
              <a:rPr lang="en-US" sz="1600" dirty="0"/>
              <a:t>Even though they have absolute zero points, some ratio-level measures can have negative values.</a:t>
            </a:r>
          </a:p>
        </p:txBody>
      </p:sp>
      <p:pic>
        <p:nvPicPr>
          <p:cNvPr id="6" name="Content Placeholder 4" title="Image of a person with a negative bank statement">
            <a:extLst>
              <a:ext uri="{FF2B5EF4-FFF2-40B4-BE49-F238E27FC236}">
                <a16:creationId xmlns:a16="http://schemas.microsoft.com/office/drawing/2014/main" id="{9F05FA7E-79F0-4B96-9298-286D5CBEE46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61717" y="1225176"/>
            <a:ext cx="2873486" cy="2705165"/>
          </a:xfrm>
          <a:prstGeom prst="rect">
            <a:avLst/>
          </a:prstGeom>
        </p:spPr>
      </p:pic>
    </p:spTree>
    <p:extLst>
      <p:ext uri="{BB962C8B-B14F-4D97-AF65-F5344CB8AC3E}">
        <p14:creationId xmlns:p14="http://schemas.microsoft.com/office/powerpoint/2010/main" val="414668460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D9C210-BA7D-4DB3-B89A-FD28EBAFC21F}"/>
              </a:ext>
            </a:extLst>
          </p:cNvPr>
          <p:cNvSpPr>
            <a:spLocks noGrp="1"/>
          </p:cNvSpPr>
          <p:nvPr>
            <p:ph type="title"/>
          </p:nvPr>
        </p:nvSpPr>
        <p:spPr>
          <a:xfrm>
            <a:off x="651509" y="324270"/>
            <a:ext cx="5009061" cy="502602"/>
          </a:xfrm>
        </p:spPr>
        <p:txBody>
          <a:bodyPr>
            <a:normAutofit fontScale="90000"/>
          </a:bodyPr>
          <a:lstStyle/>
          <a:p>
            <a:r>
              <a:rPr lang="en-US" sz="4000" dirty="0"/>
              <a:t>The Language of Statistics</a:t>
            </a:r>
          </a:p>
        </p:txBody>
      </p:sp>
      <p:pic>
        <p:nvPicPr>
          <p:cNvPr id="4" name="Picture 3" descr="footer-rectangle-bw_Epi-Biostat.png">
            <a:extLst>
              <a:ext uri="{FF2B5EF4-FFF2-40B4-BE49-F238E27FC236}">
                <a16:creationId xmlns:a16="http://schemas.microsoft.com/office/drawing/2014/main" id="{81288353-FC84-46AD-A701-FB6916FDCE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503680"/>
            <a:ext cx="9153144" cy="1371600"/>
          </a:xfrm>
          <a:prstGeom prst="rect">
            <a:avLst/>
          </a:prstGeom>
        </p:spPr>
      </p:pic>
      <p:sp>
        <p:nvSpPr>
          <p:cNvPr id="7" name="Content Placeholder 2">
            <a:extLst>
              <a:ext uri="{FF2B5EF4-FFF2-40B4-BE49-F238E27FC236}">
                <a16:creationId xmlns:a16="http://schemas.microsoft.com/office/drawing/2014/main" id="{EE24A9CF-80F6-4639-BDC4-5A4A5E5638FF}"/>
              </a:ext>
            </a:extLst>
          </p:cNvPr>
          <p:cNvSpPr>
            <a:spLocks noGrp="1"/>
          </p:cNvSpPr>
          <p:nvPr>
            <p:ph idx="1"/>
          </p:nvPr>
        </p:nvSpPr>
        <p:spPr>
          <a:xfrm>
            <a:off x="651510" y="1060609"/>
            <a:ext cx="7600950" cy="3418442"/>
          </a:xfrm>
        </p:spPr>
        <p:txBody>
          <a:bodyPr>
            <a:noAutofit/>
          </a:bodyPr>
          <a:lstStyle/>
          <a:p>
            <a:r>
              <a:rPr lang="en-US" sz="2400" dirty="0"/>
              <a:t>In statistics, we generally want to study a </a:t>
            </a:r>
            <a:r>
              <a:rPr lang="en-US" sz="2400" b="1" dirty="0"/>
              <a:t>population</a:t>
            </a:r>
            <a:r>
              <a:rPr lang="en-US" sz="2400" dirty="0"/>
              <a:t>. You can think of a population as a collection of persons, things, or objects under study.</a:t>
            </a:r>
          </a:p>
          <a:p>
            <a:endParaRPr lang="en-US" sz="600" dirty="0"/>
          </a:p>
          <a:p>
            <a:r>
              <a:rPr lang="en-US" sz="2400" dirty="0"/>
              <a:t>To study the population, we select a </a:t>
            </a:r>
            <a:r>
              <a:rPr lang="en-US" sz="2400" b="1" dirty="0"/>
              <a:t>sample</a:t>
            </a:r>
            <a:r>
              <a:rPr lang="en-US" sz="2400" dirty="0"/>
              <a:t>. The idea of </a:t>
            </a:r>
            <a:r>
              <a:rPr lang="en-US" sz="2400" b="1" dirty="0"/>
              <a:t>sampling </a:t>
            </a:r>
            <a:r>
              <a:rPr lang="en-US" sz="2400" dirty="0"/>
              <a:t>is to select a portion (or subset) of the larger population and study that portion (the sample) to gain information about the population.</a:t>
            </a:r>
          </a:p>
          <a:p>
            <a:pPr lvl="1"/>
            <a:r>
              <a:rPr lang="en-US" sz="2400" dirty="0"/>
              <a:t>Data are the result of sampling from a population.</a:t>
            </a:r>
          </a:p>
        </p:txBody>
      </p:sp>
    </p:spTree>
    <p:extLst>
      <p:ext uri="{BB962C8B-B14F-4D97-AF65-F5344CB8AC3E}">
        <p14:creationId xmlns:p14="http://schemas.microsoft.com/office/powerpoint/2010/main" val="27010996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D9C210-BA7D-4DB3-B89A-FD28EBAFC21F}"/>
              </a:ext>
            </a:extLst>
          </p:cNvPr>
          <p:cNvSpPr>
            <a:spLocks noGrp="1"/>
          </p:cNvSpPr>
          <p:nvPr>
            <p:ph type="title"/>
          </p:nvPr>
        </p:nvSpPr>
        <p:spPr>
          <a:xfrm>
            <a:off x="651510" y="324270"/>
            <a:ext cx="3371850" cy="502602"/>
          </a:xfrm>
        </p:spPr>
        <p:txBody>
          <a:bodyPr>
            <a:normAutofit fontScale="90000"/>
          </a:bodyPr>
          <a:lstStyle/>
          <a:p>
            <a:r>
              <a:rPr lang="en-US" sz="4000" dirty="0"/>
              <a:t>More Key Terms</a:t>
            </a:r>
          </a:p>
        </p:txBody>
      </p:sp>
      <p:pic>
        <p:nvPicPr>
          <p:cNvPr id="4" name="Picture 3" descr="footer-rectangle-bw_Epi-Biostat.png">
            <a:extLst>
              <a:ext uri="{FF2B5EF4-FFF2-40B4-BE49-F238E27FC236}">
                <a16:creationId xmlns:a16="http://schemas.microsoft.com/office/drawing/2014/main" id="{81288353-FC84-46AD-A701-FB6916FDCE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503680"/>
            <a:ext cx="9153144" cy="1371600"/>
          </a:xfrm>
          <a:prstGeom prst="rect">
            <a:avLst/>
          </a:prstGeom>
        </p:spPr>
      </p:pic>
      <p:sp>
        <p:nvSpPr>
          <p:cNvPr id="8" name="Content Placeholder 2">
            <a:extLst>
              <a:ext uri="{FF2B5EF4-FFF2-40B4-BE49-F238E27FC236}">
                <a16:creationId xmlns:a16="http://schemas.microsoft.com/office/drawing/2014/main" id="{256E2C46-E77F-45D9-94A4-33788FB012E8}"/>
              </a:ext>
            </a:extLst>
          </p:cNvPr>
          <p:cNvSpPr>
            <a:spLocks noGrp="1"/>
          </p:cNvSpPr>
          <p:nvPr>
            <p:ph idx="1"/>
          </p:nvPr>
        </p:nvSpPr>
        <p:spPr>
          <a:xfrm>
            <a:off x="525780" y="1060608"/>
            <a:ext cx="7886700" cy="3591401"/>
          </a:xfrm>
        </p:spPr>
        <p:txBody>
          <a:bodyPr>
            <a:noAutofit/>
          </a:bodyPr>
          <a:lstStyle/>
          <a:p>
            <a:r>
              <a:rPr lang="en-US" sz="2400" dirty="0"/>
              <a:t>From the sample data, we can calculate a statistic. A </a:t>
            </a:r>
            <a:r>
              <a:rPr lang="en-US" sz="2400" b="1" dirty="0"/>
              <a:t>statistic </a:t>
            </a:r>
            <a:r>
              <a:rPr lang="en-US" sz="2400" dirty="0"/>
              <a:t>is a number that represents a property of the sample.</a:t>
            </a:r>
          </a:p>
          <a:p>
            <a:endParaRPr lang="en-US" sz="600" dirty="0"/>
          </a:p>
          <a:p>
            <a:r>
              <a:rPr lang="en-US" sz="2400" dirty="0"/>
              <a:t>The statistic is an estimate of a population parameter. A </a:t>
            </a:r>
            <a:r>
              <a:rPr lang="en-US" sz="2400" b="1" dirty="0"/>
              <a:t>parameter </a:t>
            </a:r>
            <a:r>
              <a:rPr lang="en-US" sz="2400" dirty="0"/>
              <a:t>is a number that is a property of the population.</a:t>
            </a:r>
          </a:p>
          <a:p>
            <a:pPr lvl="1"/>
            <a:r>
              <a:rPr lang="en-US" sz="2400" dirty="0"/>
              <a:t>The accuracy of this estimate depends on how well the sample represents the population:</a:t>
            </a:r>
          </a:p>
          <a:p>
            <a:pPr lvl="2"/>
            <a:r>
              <a:rPr lang="en-US" dirty="0"/>
              <a:t>The sample must contain the characteristics of the population in order to be a </a:t>
            </a:r>
            <a:r>
              <a:rPr lang="en-US" b="1" dirty="0"/>
              <a:t>representative sample</a:t>
            </a:r>
            <a:r>
              <a:rPr lang="en-US" dirty="0"/>
              <a:t>.</a:t>
            </a:r>
          </a:p>
        </p:txBody>
      </p:sp>
    </p:spTree>
    <p:extLst>
      <p:ext uri="{BB962C8B-B14F-4D97-AF65-F5344CB8AC3E}">
        <p14:creationId xmlns:p14="http://schemas.microsoft.com/office/powerpoint/2010/main" val="229076449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D9C210-BA7D-4DB3-B89A-FD28EBAFC21F}"/>
              </a:ext>
            </a:extLst>
          </p:cNvPr>
          <p:cNvSpPr>
            <a:spLocks noGrp="1"/>
          </p:cNvSpPr>
          <p:nvPr>
            <p:ph type="title"/>
          </p:nvPr>
        </p:nvSpPr>
        <p:spPr>
          <a:xfrm>
            <a:off x="651510" y="324270"/>
            <a:ext cx="3252833" cy="502602"/>
          </a:xfrm>
        </p:spPr>
        <p:txBody>
          <a:bodyPr>
            <a:normAutofit fontScale="90000"/>
          </a:bodyPr>
          <a:lstStyle/>
          <a:p>
            <a:pPr algn="l"/>
            <a:r>
              <a:rPr lang="en-US" sz="4000" dirty="0"/>
              <a:t>More Key Terms</a:t>
            </a:r>
          </a:p>
        </p:txBody>
      </p:sp>
      <p:pic>
        <p:nvPicPr>
          <p:cNvPr id="4" name="Picture 3" descr="footer-rectangle-bw_Epi-Biostat.png">
            <a:extLst>
              <a:ext uri="{FF2B5EF4-FFF2-40B4-BE49-F238E27FC236}">
                <a16:creationId xmlns:a16="http://schemas.microsoft.com/office/drawing/2014/main" id="{81288353-FC84-46AD-A701-FB6916FDCE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503680"/>
            <a:ext cx="9153144" cy="1371600"/>
          </a:xfrm>
          <a:prstGeom prst="rect">
            <a:avLst/>
          </a:prstGeom>
        </p:spPr>
      </p:pic>
      <p:sp>
        <p:nvSpPr>
          <p:cNvPr id="7" name="Rectangle 3">
            <a:extLst>
              <a:ext uri="{FF2B5EF4-FFF2-40B4-BE49-F238E27FC236}">
                <a16:creationId xmlns:a16="http://schemas.microsoft.com/office/drawing/2014/main" id="{4F1426AB-9541-4CB8-AA5E-821A2538C428}"/>
              </a:ext>
            </a:extLst>
          </p:cNvPr>
          <p:cNvSpPr>
            <a:spLocks noGrp="1" noChangeArrowheads="1"/>
          </p:cNvSpPr>
          <p:nvPr>
            <p:ph idx="1"/>
          </p:nvPr>
        </p:nvSpPr>
        <p:spPr>
          <a:xfrm>
            <a:off x="457200" y="977717"/>
            <a:ext cx="8229600" cy="4525963"/>
          </a:xfrm>
        </p:spPr>
        <p:txBody>
          <a:bodyPr>
            <a:normAutofit fontScale="92500" lnSpcReduction="20000"/>
          </a:bodyPr>
          <a:lstStyle/>
          <a:p>
            <a:pPr>
              <a:spcBef>
                <a:spcPts val="0"/>
              </a:spcBef>
            </a:pPr>
            <a:r>
              <a:rPr lang="en-US" b="1" dirty="0"/>
              <a:t>Descriptive Statistics</a:t>
            </a:r>
          </a:p>
          <a:p>
            <a:pPr lvl="1">
              <a:spcBef>
                <a:spcPts val="0"/>
              </a:spcBef>
            </a:pPr>
            <a:r>
              <a:rPr lang="en-US" dirty="0"/>
              <a:t>Summary statement about a set of cases</a:t>
            </a:r>
            <a:br>
              <a:rPr lang="en-US" dirty="0"/>
            </a:br>
            <a:endParaRPr lang="en-US" sz="1200" dirty="0"/>
          </a:p>
          <a:p>
            <a:pPr lvl="1">
              <a:spcBef>
                <a:spcPts val="0"/>
              </a:spcBef>
            </a:pPr>
            <a:r>
              <a:rPr lang="en-US" dirty="0"/>
              <a:t>Reducing a set of data to a meaningful value in order to describe the characteristics of that group of observations</a:t>
            </a:r>
            <a:br>
              <a:rPr lang="en-US" dirty="0"/>
            </a:br>
            <a:endParaRPr lang="en-US" dirty="0"/>
          </a:p>
          <a:p>
            <a:pPr>
              <a:spcBef>
                <a:spcPts val="0"/>
              </a:spcBef>
            </a:pPr>
            <a:r>
              <a:rPr lang="en-US" b="1" dirty="0"/>
              <a:t>Inferential Statistics</a:t>
            </a:r>
          </a:p>
          <a:p>
            <a:pPr lvl="1">
              <a:spcBef>
                <a:spcPts val="0"/>
              </a:spcBef>
            </a:pPr>
            <a:r>
              <a:rPr lang="en-US" dirty="0"/>
              <a:t>Using observations from a sample to draw a conclusion about a population</a:t>
            </a:r>
            <a:br>
              <a:rPr lang="en-US" dirty="0"/>
            </a:br>
            <a:endParaRPr lang="en-US" sz="1200" dirty="0"/>
          </a:p>
          <a:p>
            <a:pPr lvl="1">
              <a:spcBef>
                <a:spcPts val="0"/>
              </a:spcBef>
            </a:pPr>
            <a:r>
              <a:rPr lang="en-US" dirty="0"/>
              <a:t>Reducing a set of data to a meaningful value to make inferences about a population (rather than describe a sample)</a:t>
            </a:r>
          </a:p>
        </p:txBody>
      </p:sp>
    </p:spTree>
    <p:extLst>
      <p:ext uri="{BB962C8B-B14F-4D97-AF65-F5344CB8AC3E}">
        <p14:creationId xmlns:p14="http://schemas.microsoft.com/office/powerpoint/2010/main" val="122084382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footer-rectangle-bw_Epi-Biostat.png">
            <a:extLst>
              <a:ext uri="{FF2B5EF4-FFF2-40B4-BE49-F238E27FC236}">
                <a16:creationId xmlns:a16="http://schemas.microsoft.com/office/drawing/2014/main" id="{81288353-FC84-46AD-A701-FB6916FDCE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503680"/>
            <a:ext cx="9153144" cy="1371600"/>
          </a:xfrm>
          <a:prstGeom prst="rect">
            <a:avLst/>
          </a:prstGeom>
        </p:spPr>
      </p:pic>
      <p:sp>
        <p:nvSpPr>
          <p:cNvPr id="9" name="Rounded Rectangle 6">
            <a:extLst>
              <a:ext uri="{FF2B5EF4-FFF2-40B4-BE49-F238E27FC236}">
                <a16:creationId xmlns:a16="http://schemas.microsoft.com/office/drawing/2014/main" id="{301D2473-606A-4C07-B9A3-6AC2FC0D2DA0}"/>
              </a:ext>
            </a:extLst>
          </p:cNvPr>
          <p:cNvSpPr>
            <a:spLocks noChangeArrowheads="1"/>
          </p:cNvSpPr>
          <p:nvPr/>
        </p:nvSpPr>
        <p:spPr bwMode="auto">
          <a:xfrm>
            <a:off x="980758" y="1996123"/>
            <a:ext cx="3435350" cy="2168525"/>
          </a:xfrm>
          <a:prstGeom prst="roundRect">
            <a:avLst>
              <a:gd name="adj" fmla="val 16667"/>
            </a:avLst>
          </a:prstGeom>
          <a:solidFill>
            <a:srgbClr val="8590B1"/>
          </a:solidFill>
          <a:ln w="10000">
            <a:solidFill>
              <a:srgbClr val="8590B1"/>
            </a:solidFill>
            <a:round/>
            <a:headEnd/>
            <a:tailEnd/>
          </a:ln>
          <a:effectLst>
            <a:outerShdw blurRad="38100" dist="30000" dir="5400000" rotWithShape="0">
              <a:srgbClr val="808080">
                <a:alpha val="45000"/>
              </a:srgbClr>
            </a:outerShdw>
          </a:effectLst>
        </p:spPr>
        <p:txBody>
          <a:bodyPr/>
          <a:lstStyle/>
          <a:p>
            <a:pPr eaLnBrk="1" fontAlgn="auto" hangingPunct="1">
              <a:spcBef>
                <a:spcPts val="0"/>
              </a:spcBef>
              <a:spcAft>
                <a:spcPts val="0"/>
              </a:spcAft>
              <a:defRPr/>
            </a:pPr>
            <a:r>
              <a:rPr lang="en-US" sz="2400" b="1" dirty="0">
                <a:solidFill>
                  <a:srgbClr val="000000"/>
                </a:solidFill>
                <a:latin typeface="+mn-lt"/>
                <a:ea typeface="+mn-ea"/>
                <a:cs typeface="Arial"/>
              </a:rPr>
              <a:t>Population</a:t>
            </a:r>
          </a:p>
        </p:txBody>
      </p:sp>
      <p:sp>
        <p:nvSpPr>
          <p:cNvPr id="10" name="Oval 9">
            <a:extLst>
              <a:ext uri="{FF2B5EF4-FFF2-40B4-BE49-F238E27FC236}">
                <a16:creationId xmlns:a16="http://schemas.microsoft.com/office/drawing/2014/main" id="{D2A2628A-114E-4CCC-BB46-D6A777B4BFEA}"/>
              </a:ext>
            </a:extLst>
          </p:cNvPr>
          <p:cNvSpPr>
            <a:spLocks noChangeArrowheads="1"/>
          </p:cNvSpPr>
          <p:nvPr/>
        </p:nvSpPr>
        <p:spPr bwMode="auto">
          <a:xfrm>
            <a:off x="2263458" y="2519998"/>
            <a:ext cx="2100262" cy="1181100"/>
          </a:xfrm>
          <a:prstGeom prst="ellipse">
            <a:avLst/>
          </a:prstGeom>
          <a:solidFill>
            <a:srgbClr val="D2DA7A"/>
          </a:solidFill>
          <a:ln w="10000">
            <a:solidFill>
              <a:srgbClr val="D2DA7A"/>
            </a:solidFill>
            <a:round/>
            <a:headEnd/>
            <a:tailEnd/>
          </a:ln>
          <a:effectLst>
            <a:outerShdw blurRad="38100" dist="30000" dir="5400000" rotWithShape="0">
              <a:srgbClr val="808080">
                <a:alpha val="45000"/>
              </a:srgbClr>
            </a:outerShdw>
          </a:effectLst>
        </p:spPr>
        <p:txBody>
          <a:bodyPr/>
          <a:lstStyle>
            <a:lvl1pPr>
              <a:defRPr>
                <a:solidFill>
                  <a:schemeClr val="tx1"/>
                </a:solidFill>
                <a:latin typeface="Arial" charset="0"/>
                <a:ea typeface="ＭＳ Ｐゴシック" pitchFamily="-65" charset="-128"/>
              </a:defRPr>
            </a:lvl1pPr>
            <a:lvl2pPr marL="742950" indent="-285750">
              <a:defRPr>
                <a:solidFill>
                  <a:schemeClr val="tx1"/>
                </a:solidFill>
                <a:latin typeface="Arial" charset="0"/>
                <a:ea typeface="ＭＳ Ｐゴシック" pitchFamily="-65" charset="-128"/>
              </a:defRPr>
            </a:lvl2pPr>
            <a:lvl3pPr marL="1143000" indent="-228600">
              <a:defRPr>
                <a:solidFill>
                  <a:schemeClr val="tx1"/>
                </a:solidFill>
                <a:latin typeface="Arial" charset="0"/>
                <a:ea typeface="ＭＳ Ｐゴシック" pitchFamily="-65" charset="-128"/>
              </a:defRPr>
            </a:lvl3pPr>
            <a:lvl4pPr marL="1600200" indent="-228600">
              <a:defRPr>
                <a:solidFill>
                  <a:schemeClr val="tx1"/>
                </a:solidFill>
                <a:latin typeface="Arial" charset="0"/>
                <a:ea typeface="ＭＳ Ｐゴシック" pitchFamily="-65" charset="-128"/>
              </a:defRPr>
            </a:lvl4pPr>
            <a:lvl5pPr marL="2057400" indent="-228600">
              <a:defRPr>
                <a:solidFill>
                  <a:schemeClr val="tx1"/>
                </a:solidFill>
                <a:latin typeface="Arial" charset="0"/>
                <a:ea typeface="ＭＳ Ｐゴシック" pitchFamily="-65" charset="-128"/>
              </a:defRPr>
            </a:lvl5pPr>
            <a:lvl6pPr marL="2514600" indent="-228600" defTabSz="457200" eaLnBrk="0" fontAlgn="base" hangingPunct="0">
              <a:spcBef>
                <a:spcPct val="0"/>
              </a:spcBef>
              <a:spcAft>
                <a:spcPct val="0"/>
              </a:spcAft>
              <a:defRPr>
                <a:solidFill>
                  <a:schemeClr val="tx1"/>
                </a:solidFill>
                <a:latin typeface="Arial" charset="0"/>
                <a:ea typeface="ＭＳ Ｐゴシック" pitchFamily="-65" charset="-128"/>
              </a:defRPr>
            </a:lvl6pPr>
            <a:lvl7pPr marL="2971800" indent="-228600" defTabSz="457200" eaLnBrk="0" fontAlgn="base" hangingPunct="0">
              <a:spcBef>
                <a:spcPct val="0"/>
              </a:spcBef>
              <a:spcAft>
                <a:spcPct val="0"/>
              </a:spcAft>
              <a:defRPr>
                <a:solidFill>
                  <a:schemeClr val="tx1"/>
                </a:solidFill>
                <a:latin typeface="Arial" charset="0"/>
                <a:ea typeface="ＭＳ Ｐゴシック" pitchFamily="-65" charset="-128"/>
              </a:defRPr>
            </a:lvl7pPr>
            <a:lvl8pPr marL="3429000" indent="-228600" defTabSz="457200" eaLnBrk="0" fontAlgn="base" hangingPunct="0">
              <a:spcBef>
                <a:spcPct val="0"/>
              </a:spcBef>
              <a:spcAft>
                <a:spcPct val="0"/>
              </a:spcAft>
              <a:defRPr>
                <a:solidFill>
                  <a:schemeClr val="tx1"/>
                </a:solidFill>
                <a:latin typeface="Arial" charset="0"/>
                <a:ea typeface="ＭＳ Ｐゴシック" pitchFamily="-65" charset="-128"/>
              </a:defRPr>
            </a:lvl8pPr>
            <a:lvl9pPr marL="3886200" indent="-228600" defTabSz="457200" eaLnBrk="0" fontAlgn="base" hangingPunct="0">
              <a:spcBef>
                <a:spcPct val="0"/>
              </a:spcBef>
              <a:spcAft>
                <a:spcPct val="0"/>
              </a:spcAft>
              <a:defRPr>
                <a:solidFill>
                  <a:schemeClr val="tx1"/>
                </a:solidFill>
                <a:latin typeface="Arial" charset="0"/>
                <a:ea typeface="ＭＳ Ｐゴシック" pitchFamily="-65" charset="-128"/>
              </a:defRPr>
            </a:lvl9pPr>
          </a:lstStyle>
          <a:p>
            <a:pPr algn="ctr" eaLnBrk="1" hangingPunct="1">
              <a:defRPr/>
            </a:pPr>
            <a:r>
              <a:rPr lang="en-US" altLang="en-US" sz="2400" b="1" dirty="0">
                <a:solidFill>
                  <a:srgbClr val="000000"/>
                </a:solidFill>
                <a:latin typeface="+mj-lt"/>
                <a:cs typeface="Arial" charset="0"/>
              </a:rPr>
              <a:t>Sample</a:t>
            </a:r>
            <a:endParaRPr lang="en-US" altLang="en-US" sz="2800" b="1" dirty="0">
              <a:solidFill>
                <a:srgbClr val="000000"/>
              </a:solidFill>
              <a:latin typeface="+mj-lt"/>
              <a:cs typeface="Arial" charset="0"/>
            </a:endParaRPr>
          </a:p>
        </p:txBody>
      </p:sp>
      <p:sp>
        <p:nvSpPr>
          <p:cNvPr id="11" name="Curved Down Arrow 9">
            <a:extLst>
              <a:ext uri="{FF2B5EF4-FFF2-40B4-BE49-F238E27FC236}">
                <a16:creationId xmlns:a16="http://schemas.microsoft.com/office/drawing/2014/main" id="{4D461B63-2510-4BD4-9F38-5F7A3170A835}"/>
              </a:ext>
            </a:extLst>
          </p:cNvPr>
          <p:cNvSpPr/>
          <p:nvPr/>
        </p:nvSpPr>
        <p:spPr>
          <a:xfrm rot="20625499">
            <a:off x="3783572" y="1989983"/>
            <a:ext cx="2486484" cy="586182"/>
          </a:xfrm>
          <a:prstGeom prst="curvedDownArrow">
            <a:avLst/>
          </a:prstGeom>
        </p:spPr>
        <p:style>
          <a:lnRef idx="0">
            <a:schemeClr val="accent5"/>
          </a:lnRef>
          <a:fillRef idx="3">
            <a:schemeClr val="accent5"/>
          </a:fillRef>
          <a:effectRef idx="3">
            <a:schemeClr val="accent5"/>
          </a:effectRef>
          <a:fontRef idx="minor">
            <a:schemeClr val="lt1"/>
          </a:fontRef>
        </p:style>
        <p:txBody>
          <a:bodyPr anchor="ctr"/>
          <a:lstStyle/>
          <a:p>
            <a:pPr algn="ctr" eaLnBrk="1" fontAlgn="auto" hangingPunct="1">
              <a:spcBef>
                <a:spcPts val="0"/>
              </a:spcBef>
              <a:spcAft>
                <a:spcPts val="0"/>
              </a:spcAft>
              <a:defRPr/>
            </a:pPr>
            <a:endParaRPr lang="en-US" dirty="0">
              <a:solidFill>
                <a:schemeClr val="tx1"/>
              </a:solidFill>
              <a:cs typeface="Arial"/>
            </a:endParaRPr>
          </a:p>
        </p:txBody>
      </p:sp>
      <p:sp>
        <p:nvSpPr>
          <p:cNvPr id="12" name="TextBox 11">
            <a:extLst>
              <a:ext uri="{FF2B5EF4-FFF2-40B4-BE49-F238E27FC236}">
                <a16:creationId xmlns:a16="http://schemas.microsoft.com/office/drawing/2014/main" id="{46AA748E-313A-412B-8407-C1141D9DA6A8}"/>
              </a:ext>
            </a:extLst>
          </p:cNvPr>
          <p:cNvSpPr txBox="1">
            <a:spLocks noChangeArrowheads="1"/>
          </p:cNvSpPr>
          <p:nvPr/>
        </p:nvSpPr>
        <p:spPr bwMode="auto">
          <a:xfrm>
            <a:off x="5101908" y="2165985"/>
            <a:ext cx="308610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sz="2000" b="1" dirty="0">
                <a:latin typeface="+mj-lt"/>
                <a:cs typeface="Arial" panose="020B0604020202020204" pitchFamily="34" charset="0"/>
              </a:rPr>
              <a:t>Collect data </a:t>
            </a:r>
            <a:r>
              <a:rPr lang="en-US" altLang="en-US" sz="2000" dirty="0">
                <a:latin typeface="+mj-lt"/>
                <a:cs typeface="Arial" panose="020B0604020202020204" pitchFamily="34" charset="0"/>
              </a:rPr>
              <a:t>from a representative </a:t>
            </a:r>
            <a:r>
              <a:rPr lang="en-US" altLang="en-US" sz="2000" b="1" dirty="0">
                <a:latin typeface="+mj-lt"/>
                <a:cs typeface="Arial" panose="020B0604020202020204" pitchFamily="34" charset="0"/>
              </a:rPr>
              <a:t>Sample</a:t>
            </a:r>
            <a:r>
              <a:rPr lang="en-US" altLang="en-US" sz="2000" dirty="0">
                <a:latin typeface="+mj-lt"/>
                <a:cs typeface="Arial" panose="020B0604020202020204" pitchFamily="34" charset="0"/>
              </a:rPr>
              <a:t>...</a:t>
            </a:r>
          </a:p>
        </p:txBody>
      </p:sp>
      <p:sp>
        <p:nvSpPr>
          <p:cNvPr id="13" name="TextBox 12">
            <a:extLst>
              <a:ext uri="{FF2B5EF4-FFF2-40B4-BE49-F238E27FC236}">
                <a16:creationId xmlns:a16="http://schemas.microsoft.com/office/drawing/2014/main" id="{9C20B9B7-7DF0-4FA0-B24F-5818583268EF}"/>
              </a:ext>
            </a:extLst>
          </p:cNvPr>
          <p:cNvSpPr txBox="1">
            <a:spLocks noChangeArrowheads="1"/>
          </p:cNvSpPr>
          <p:nvPr/>
        </p:nvSpPr>
        <p:spPr bwMode="auto">
          <a:xfrm>
            <a:off x="4558198" y="3286997"/>
            <a:ext cx="2925763"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sz="2000" dirty="0">
                <a:latin typeface="+mj-lt"/>
                <a:cs typeface="Arial" panose="020B0604020202020204" pitchFamily="34" charset="0"/>
              </a:rPr>
              <a:t>Make an </a:t>
            </a:r>
            <a:r>
              <a:rPr lang="en-US" altLang="en-US" sz="2000" b="1" dirty="0">
                <a:latin typeface="+mj-lt"/>
                <a:cs typeface="Arial" panose="020B0604020202020204" pitchFamily="34" charset="0"/>
              </a:rPr>
              <a:t>Inference </a:t>
            </a:r>
            <a:r>
              <a:rPr lang="en-US" altLang="en-US" sz="2000" dirty="0">
                <a:latin typeface="+mj-lt"/>
                <a:cs typeface="Arial" panose="020B0604020202020204" pitchFamily="34" charset="0"/>
              </a:rPr>
              <a:t>about the </a:t>
            </a:r>
            <a:r>
              <a:rPr lang="en-US" altLang="en-US" sz="2000" b="1" dirty="0">
                <a:latin typeface="+mj-lt"/>
                <a:cs typeface="Arial" panose="020B0604020202020204" pitchFamily="34" charset="0"/>
              </a:rPr>
              <a:t>Population</a:t>
            </a:r>
            <a:r>
              <a:rPr lang="en-US" altLang="en-US" sz="2000" dirty="0">
                <a:latin typeface="+mj-lt"/>
                <a:cs typeface="Arial" panose="020B0604020202020204" pitchFamily="34" charset="0"/>
              </a:rPr>
              <a:t>.</a:t>
            </a:r>
          </a:p>
        </p:txBody>
      </p:sp>
      <p:sp>
        <p:nvSpPr>
          <p:cNvPr id="14" name="Curved Down Arrow 12">
            <a:extLst>
              <a:ext uri="{FF2B5EF4-FFF2-40B4-BE49-F238E27FC236}">
                <a16:creationId xmlns:a16="http://schemas.microsoft.com/office/drawing/2014/main" id="{3805CF48-A70B-4166-AAA1-C61376DA587E}"/>
              </a:ext>
            </a:extLst>
          </p:cNvPr>
          <p:cNvSpPr/>
          <p:nvPr/>
        </p:nvSpPr>
        <p:spPr>
          <a:xfrm rot="11399769">
            <a:off x="2068985" y="3788881"/>
            <a:ext cx="2958043" cy="522318"/>
          </a:xfrm>
          <a:prstGeom prst="curvedDownArrow">
            <a:avLst/>
          </a:prstGeom>
        </p:spPr>
        <p:style>
          <a:lnRef idx="0">
            <a:schemeClr val="accent5"/>
          </a:lnRef>
          <a:fillRef idx="3">
            <a:schemeClr val="accent5"/>
          </a:fillRef>
          <a:effectRef idx="3">
            <a:schemeClr val="accent5"/>
          </a:effectRef>
          <a:fontRef idx="minor">
            <a:schemeClr val="lt1"/>
          </a:fontRef>
        </p:style>
        <p:txBody>
          <a:bodyPr anchor="ctr"/>
          <a:lstStyle/>
          <a:p>
            <a:pPr algn="ctr" eaLnBrk="1" fontAlgn="auto" hangingPunct="1">
              <a:spcBef>
                <a:spcPts val="0"/>
              </a:spcBef>
              <a:spcAft>
                <a:spcPts val="0"/>
              </a:spcAft>
              <a:defRPr/>
            </a:pPr>
            <a:endParaRPr lang="en-US" dirty="0">
              <a:solidFill>
                <a:schemeClr val="tx1"/>
              </a:solidFill>
              <a:cs typeface="Arial"/>
            </a:endParaRPr>
          </a:p>
        </p:txBody>
      </p:sp>
      <p:sp>
        <p:nvSpPr>
          <p:cNvPr id="15" name="TextBox 14">
            <a:extLst>
              <a:ext uri="{FF2B5EF4-FFF2-40B4-BE49-F238E27FC236}">
                <a16:creationId xmlns:a16="http://schemas.microsoft.com/office/drawing/2014/main" id="{386053DA-1A92-4127-90A1-5D0B8BE8EDE2}"/>
              </a:ext>
            </a:extLst>
          </p:cNvPr>
          <p:cNvSpPr txBox="1">
            <a:spLocks noChangeArrowheads="1"/>
          </p:cNvSpPr>
          <p:nvPr/>
        </p:nvSpPr>
        <p:spPr bwMode="auto">
          <a:xfrm>
            <a:off x="728346" y="4511896"/>
            <a:ext cx="7221537"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algn="ctr" eaLnBrk="1" hangingPunct="1"/>
            <a:r>
              <a:rPr lang="en-US" altLang="en-US" sz="2400" dirty="0">
                <a:latin typeface="+mj-lt"/>
              </a:rPr>
              <a:t>Remember </a:t>
            </a:r>
            <a:r>
              <a:rPr lang="en-US" altLang="en-US" sz="2400" b="1" dirty="0">
                <a:solidFill>
                  <a:srgbClr val="C00000"/>
                </a:solidFill>
                <a:latin typeface="+mj-lt"/>
              </a:rPr>
              <a:t>s</a:t>
            </a:r>
            <a:r>
              <a:rPr lang="en-US" altLang="en-US" sz="2400" dirty="0">
                <a:solidFill>
                  <a:schemeClr val="tx2"/>
                </a:solidFill>
                <a:latin typeface="+mj-lt"/>
              </a:rPr>
              <a:t> </a:t>
            </a:r>
            <a:r>
              <a:rPr lang="en-US" altLang="en-US" sz="2400" dirty="0">
                <a:latin typeface="+mj-lt"/>
              </a:rPr>
              <a:t>and </a:t>
            </a:r>
            <a:r>
              <a:rPr lang="en-US" altLang="en-US" sz="2400" b="1" dirty="0">
                <a:solidFill>
                  <a:srgbClr val="C00000"/>
                </a:solidFill>
                <a:latin typeface="+mj-lt"/>
              </a:rPr>
              <a:t>p</a:t>
            </a:r>
            <a:r>
              <a:rPr lang="en-US" altLang="en-US" sz="2400" b="1" dirty="0">
                <a:latin typeface="+mj-lt"/>
              </a:rPr>
              <a:t>:</a:t>
            </a:r>
            <a:r>
              <a:rPr lang="en-US" altLang="en-US" sz="2400" dirty="0">
                <a:latin typeface="+mj-lt"/>
              </a:rPr>
              <a:t> </a:t>
            </a:r>
            <a:r>
              <a:rPr lang="en-US" altLang="en-US" sz="2400" b="1" dirty="0">
                <a:solidFill>
                  <a:srgbClr val="C00000"/>
                </a:solidFill>
                <a:latin typeface="+mj-lt"/>
              </a:rPr>
              <a:t>s</a:t>
            </a:r>
            <a:r>
              <a:rPr lang="en-US" altLang="en-US" sz="2400" dirty="0">
                <a:latin typeface="+mj-lt"/>
              </a:rPr>
              <a:t>tatistics come from </a:t>
            </a:r>
            <a:r>
              <a:rPr lang="en-US" altLang="en-US" sz="2400" b="1" dirty="0">
                <a:solidFill>
                  <a:srgbClr val="C00000"/>
                </a:solidFill>
                <a:latin typeface="+mj-lt"/>
              </a:rPr>
              <a:t>s</a:t>
            </a:r>
            <a:r>
              <a:rPr lang="en-US" altLang="en-US" sz="2400" dirty="0">
                <a:latin typeface="+mj-lt"/>
              </a:rPr>
              <a:t>amples and</a:t>
            </a:r>
          </a:p>
          <a:p>
            <a:pPr algn="ctr" eaLnBrk="1" hangingPunct="1"/>
            <a:r>
              <a:rPr lang="en-US" altLang="en-US" sz="2400" b="1" dirty="0">
                <a:solidFill>
                  <a:srgbClr val="C00000"/>
                </a:solidFill>
                <a:latin typeface="+mj-lt"/>
              </a:rPr>
              <a:t>p</a:t>
            </a:r>
            <a:r>
              <a:rPr lang="en-US" altLang="en-US" sz="2400" dirty="0">
                <a:latin typeface="+mj-lt"/>
              </a:rPr>
              <a:t>arameters come from </a:t>
            </a:r>
            <a:r>
              <a:rPr lang="en-US" altLang="en-US" sz="2400" b="1" dirty="0">
                <a:solidFill>
                  <a:srgbClr val="C00000"/>
                </a:solidFill>
                <a:latin typeface="+mj-lt"/>
              </a:rPr>
              <a:t>p</a:t>
            </a:r>
            <a:r>
              <a:rPr lang="en-US" altLang="en-US" sz="2400" dirty="0">
                <a:latin typeface="+mj-lt"/>
              </a:rPr>
              <a:t>opulations.</a:t>
            </a:r>
          </a:p>
        </p:txBody>
      </p:sp>
      <p:sp>
        <p:nvSpPr>
          <p:cNvPr id="16" name="Title 1">
            <a:extLst>
              <a:ext uri="{FF2B5EF4-FFF2-40B4-BE49-F238E27FC236}">
                <a16:creationId xmlns:a16="http://schemas.microsoft.com/office/drawing/2014/main" id="{70589BF1-8997-4E33-B650-02E534DB014B}"/>
              </a:ext>
            </a:extLst>
          </p:cNvPr>
          <p:cNvSpPr>
            <a:spLocks noGrp="1"/>
          </p:cNvSpPr>
          <p:nvPr>
            <p:ph type="title"/>
          </p:nvPr>
        </p:nvSpPr>
        <p:spPr>
          <a:xfrm>
            <a:off x="456200" y="312286"/>
            <a:ext cx="3295014" cy="502602"/>
          </a:xfrm>
        </p:spPr>
        <p:txBody>
          <a:bodyPr>
            <a:normAutofit fontScale="90000"/>
          </a:bodyPr>
          <a:lstStyle/>
          <a:p>
            <a:r>
              <a:rPr lang="en-US" sz="4000" dirty="0"/>
              <a:t>An illustration</a:t>
            </a:r>
          </a:p>
        </p:txBody>
      </p:sp>
      <p:sp>
        <p:nvSpPr>
          <p:cNvPr id="17" name="Rectangle 16">
            <a:extLst>
              <a:ext uri="{FF2B5EF4-FFF2-40B4-BE49-F238E27FC236}">
                <a16:creationId xmlns:a16="http://schemas.microsoft.com/office/drawing/2014/main" id="{3E3B00FF-26DF-4FD9-ACBF-6ABB5F9A70E4}"/>
              </a:ext>
            </a:extLst>
          </p:cNvPr>
          <p:cNvSpPr/>
          <p:nvPr/>
        </p:nvSpPr>
        <p:spPr>
          <a:xfrm>
            <a:off x="651510" y="895281"/>
            <a:ext cx="8152764" cy="830997"/>
          </a:xfrm>
          <a:prstGeom prst="rect">
            <a:avLst/>
          </a:prstGeom>
        </p:spPr>
        <p:txBody>
          <a:bodyPr wrap="square">
            <a:spAutoFit/>
          </a:bodyPr>
          <a:lstStyle/>
          <a:p>
            <a:pPr>
              <a:spcBef>
                <a:spcPts val="700"/>
              </a:spcBef>
              <a:buClr>
                <a:schemeClr val="accent2"/>
              </a:buClr>
              <a:buSzPct val="60000"/>
              <a:buFont typeface="Wingdings" panose="05000000000000000000" pitchFamily="2" charset="2"/>
              <a:buNone/>
            </a:pPr>
            <a:r>
              <a:rPr lang="en-US" altLang="en-US" sz="2400" dirty="0">
                <a:solidFill>
                  <a:srgbClr val="000000"/>
                </a:solidFill>
              </a:rPr>
              <a:t>The process of </a:t>
            </a:r>
            <a:r>
              <a:rPr lang="en-US" altLang="en-US" sz="2400" b="1" dirty="0"/>
              <a:t>statistical inference </a:t>
            </a:r>
            <a:r>
              <a:rPr lang="en-US" altLang="en-US" sz="2400" dirty="0">
                <a:solidFill>
                  <a:srgbClr val="000000"/>
                </a:solidFill>
              </a:rPr>
              <a:t>involves using information from a sample to draw conclusions about a wider population.</a:t>
            </a:r>
          </a:p>
        </p:txBody>
      </p:sp>
      <p:sp>
        <p:nvSpPr>
          <p:cNvPr id="18" name="Curved Down Arrow 12">
            <a:extLst>
              <a:ext uri="{FF2B5EF4-FFF2-40B4-BE49-F238E27FC236}">
                <a16:creationId xmlns:a16="http://schemas.microsoft.com/office/drawing/2014/main" id="{23B3474D-DBFA-470B-BDB3-8FFF13A134BC}"/>
              </a:ext>
            </a:extLst>
          </p:cNvPr>
          <p:cNvSpPr/>
          <p:nvPr/>
        </p:nvSpPr>
        <p:spPr>
          <a:xfrm rot="5912923">
            <a:off x="6822680" y="2756123"/>
            <a:ext cx="1998374" cy="767836"/>
          </a:xfrm>
          <a:prstGeom prst="curvedDownArrow">
            <a:avLst/>
          </a:prstGeom>
        </p:spPr>
        <p:style>
          <a:lnRef idx="0">
            <a:schemeClr val="accent5"/>
          </a:lnRef>
          <a:fillRef idx="3">
            <a:schemeClr val="accent5"/>
          </a:fillRef>
          <a:effectRef idx="3">
            <a:schemeClr val="accent5"/>
          </a:effectRef>
          <a:fontRef idx="minor">
            <a:schemeClr val="lt1"/>
          </a:fontRef>
        </p:style>
        <p:txBody>
          <a:bodyPr anchor="ctr"/>
          <a:lstStyle/>
          <a:p>
            <a:pPr algn="ctr" eaLnBrk="1" fontAlgn="auto" hangingPunct="1">
              <a:spcBef>
                <a:spcPts val="0"/>
              </a:spcBef>
              <a:spcAft>
                <a:spcPts val="0"/>
              </a:spcAft>
              <a:defRPr/>
            </a:pPr>
            <a:endParaRPr lang="en-US" dirty="0">
              <a:solidFill>
                <a:schemeClr val="tx1"/>
              </a:solidFill>
              <a:cs typeface="Arial"/>
            </a:endParaRPr>
          </a:p>
        </p:txBody>
      </p:sp>
    </p:spTree>
    <p:extLst>
      <p:ext uri="{BB962C8B-B14F-4D97-AF65-F5344CB8AC3E}">
        <p14:creationId xmlns:p14="http://schemas.microsoft.com/office/powerpoint/2010/main" val="222570865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footer-rectangle-bw_Epi-Biostat.png">
            <a:extLst>
              <a:ext uri="{FF2B5EF4-FFF2-40B4-BE49-F238E27FC236}">
                <a16:creationId xmlns:a16="http://schemas.microsoft.com/office/drawing/2014/main" id="{81288353-FC84-46AD-A701-FB6916FDCE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503680"/>
            <a:ext cx="9153144" cy="1371600"/>
          </a:xfrm>
          <a:prstGeom prst="rect">
            <a:avLst/>
          </a:prstGeom>
        </p:spPr>
      </p:pic>
      <p:pic>
        <p:nvPicPr>
          <p:cNvPr id="10" name="Picture 9" descr="A screenshot of a social media post&#10;&#10;Description automatically generated">
            <a:extLst>
              <a:ext uri="{FF2B5EF4-FFF2-40B4-BE49-F238E27FC236}">
                <a16:creationId xmlns:a16="http://schemas.microsoft.com/office/drawing/2014/main" id="{6E760D65-043A-4F49-9250-6B1764BCF7BA}"/>
              </a:ext>
            </a:extLst>
          </p:cNvPr>
          <p:cNvPicPr>
            <a:picLocks noChangeAspect="1"/>
          </p:cNvPicPr>
          <p:nvPr/>
        </p:nvPicPr>
        <p:blipFill>
          <a:blip r:embed="rId3"/>
          <a:stretch>
            <a:fillRect/>
          </a:stretch>
        </p:blipFill>
        <p:spPr>
          <a:xfrm>
            <a:off x="102870" y="462904"/>
            <a:ext cx="4366259" cy="2358060"/>
          </a:xfrm>
          <a:prstGeom prst="rect">
            <a:avLst/>
          </a:prstGeom>
        </p:spPr>
      </p:pic>
      <p:pic>
        <p:nvPicPr>
          <p:cNvPr id="12" name="Picture 11" descr="A screenshot of a cell phone&#10;&#10;Description automatically generated">
            <a:extLst>
              <a:ext uri="{FF2B5EF4-FFF2-40B4-BE49-F238E27FC236}">
                <a16:creationId xmlns:a16="http://schemas.microsoft.com/office/drawing/2014/main" id="{7D2FDFC4-28D6-40B9-92E0-190171427D68}"/>
              </a:ext>
            </a:extLst>
          </p:cNvPr>
          <p:cNvPicPr>
            <a:picLocks noChangeAspect="1"/>
          </p:cNvPicPr>
          <p:nvPr/>
        </p:nvPicPr>
        <p:blipFill>
          <a:blip r:embed="rId4"/>
          <a:stretch>
            <a:fillRect/>
          </a:stretch>
        </p:blipFill>
        <p:spPr>
          <a:xfrm>
            <a:off x="4469129" y="890588"/>
            <a:ext cx="4572001" cy="1800686"/>
          </a:xfrm>
          <a:prstGeom prst="rect">
            <a:avLst/>
          </a:prstGeom>
        </p:spPr>
      </p:pic>
      <p:pic>
        <p:nvPicPr>
          <p:cNvPr id="14" name="Picture 13" descr="A screenshot of a cell phone&#10;&#10;Description automatically generated">
            <a:extLst>
              <a:ext uri="{FF2B5EF4-FFF2-40B4-BE49-F238E27FC236}">
                <a16:creationId xmlns:a16="http://schemas.microsoft.com/office/drawing/2014/main" id="{BDB10038-B037-495F-80BB-C2788D03F975}"/>
              </a:ext>
            </a:extLst>
          </p:cNvPr>
          <p:cNvPicPr>
            <a:picLocks noChangeAspect="1"/>
          </p:cNvPicPr>
          <p:nvPr/>
        </p:nvPicPr>
        <p:blipFill>
          <a:blip r:embed="rId5"/>
          <a:stretch>
            <a:fillRect/>
          </a:stretch>
        </p:blipFill>
        <p:spPr>
          <a:xfrm>
            <a:off x="1468756" y="2820964"/>
            <a:ext cx="5118154" cy="2553026"/>
          </a:xfrm>
          <a:prstGeom prst="rect">
            <a:avLst/>
          </a:prstGeom>
        </p:spPr>
      </p:pic>
    </p:spTree>
    <p:extLst>
      <p:ext uri="{BB962C8B-B14F-4D97-AF65-F5344CB8AC3E}">
        <p14:creationId xmlns:p14="http://schemas.microsoft.com/office/powerpoint/2010/main" val="70009786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footer-rectangle-bw_Epi-Biostat.png">
            <a:extLst>
              <a:ext uri="{FF2B5EF4-FFF2-40B4-BE49-F238E27FC236}">
                <a16:creationId xmlns:a16="http://schemas.microsoft.com/office/drawing/2014/main" id="{81288353-FC84-46AD-A701-FB6916FDCE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503680"/>
            <a:ext cx="9153144" cy="1371600"/>
          </a:xfrm>
          <a:prstGeom prst="rect">
            <a:avLst/>
          </a:prstGeom>
        </p:spPr>
      </p:pic>
      <p:pic>
        <p:nvPicPr>
          <p:cNvPr id="6" name="Picture 5" descr="A screenshot of a cell phone&#10;&#10;Description automatically generated">
            <a:extLst>
              <a:ext uri="{FF2B5EF4-FFF2-40B4-BE49-F238E27FC236}">
                <a16:creationId xmlns:a16="http://schemas.microsoft.com/office/drawing/2014/main" id="{4E6A316C-A14E-428B-9A3A-3C299D0AE933}"/>
              </a:ext>
            </a:extLst>
          </p:cNvPr>
          <p:cNvPicPr>
            <a:picLocks noChangeAspect="1"/>
          </p:cNvPicPr>
          <p:nvPr/>
        </p:nvPicPr>
        <p:blipFill>
          <a:blip r:embed="rId3"/>
          <a:stretch>
            <a:fillRect/>
          </a:stretch>
        </p:blipFill>
        <p:spPr>
          <a:xfrm>
            <a:off x="91440" y="177474"/>
            <a:ext cx="4504502" cy="1525596"/>
          </a:xfrm>
          <a:prstGeom prst="rect">
            <a:avLst/>
          </a:prstGeom>
        </p:spPr>
      </p:pic>
      <p:pic>
        <p:nvPicPr>
          <p:cNvPr id="11" name="Picture 10" descr="A screenshot of a cell phone&#10;&#10;Description automatically generated">
            <a:extLst>
              <a:ext uri="{FF2B5EF4-FFF2-40B4-BE49-F238E27FC236}">
                <a16:creationId xmlns:a16="http://schemas.microsoft.com/office/drawing/2014/main" id="{37399108-0903-4A59-8AAE-09E3C76F9254}"/>
              </a:ext>
            </a:extLst>
          </p:cNvPr>
          <p:cNvPicPr>
            <a:picLocks noChangeAspect="1"/>
          </p:cNvPicPr>
          <p:nvPr/>
        </p:nvPicPr>
        <p:blipFill>
          <a:blip r:embed="rId4"/>
          <a:stretch>
            <a:fillRect/>
          </a:stretch>
        </p:blipFill>
        <p:spPr>
          <a:xfrm>
            <a:off x="836" y="2058267"/>
            <a:ext cx="5891329" cy="3142383"/>
          </a:xfrm>
          <a:prstGeom prst="rect">
            <a:avLst/>
          </a:prstGeom>
        </p:spPr>
      </p:pic>
      <p:pic>
        <p:nvPicPr>
          <p:cNvPr id="8" name="Picture 7" descr="A screenshot of a cell phone&#10;&#10;Description automatically generated">
            <a:extLst>
              <a:ext uri="{FF2B5EF4-FFF2-40B4-BE49-F238E27FC236}">
                <a16:creationId xmlns:a16="http://schemas.microsoft.com/office/drawing/2014/main" id="{BC49D005-F110-4C6D-B238-1E25AFA8AAA2}"/>
              </a:ext>
            </a:extLst>
          </p:cNvPr>
          <p:cNvPicPr>
            <a:picLocks noChangeAspect="1"/>
          </p:cNvPicPr>
          <p:nvPr/>
        </p:nvPicPr>
        <p:blipFill>
          <a:blip r:embed="rId5"/>
          <a:stretch>
            <a:fillRect/>
          </a:stretch>
        </p:blipFill>
        <p:spPr>
          <a:xfrm>
            <a:off x="5765296" y="137384"/>
            <a:ext cx="3115815" cy="2669948"/>
          </a:xfrm>
          <a:prstGeom prst="rect">
            <a:avLst/>
          </a:prstGeom>
        </p:spPr>
      </p:pic>
      <p:pic>
        <p:nvPicPr>
          <p:cNvPr id="15" name="Picture 14" descr="A screenshot of a cell phone&#10;&#10;Description automatically generated">
            <a:extLst>
              <a:ext uri="{FF2B5EF4-FFF2-40B4-BE49-F238E27FC236}">
                <a16:creationId xmlns:a16="http://schemas.microsoft.com/office/drawing/2014/main" id="{8FFF7364-81B7-43B9-B504-4033FEAF478C}"/>
              </a:ext>
            </a:extLst>
          </p:cNvPr>
          <p:cNvPicPr>
            <a:picLocks noChangeAspect="1"/>
          </p:cNvPicPr>
          <p:nvPr/>
        </p:nvPicPr>
        <p:blipFill>
          <a:blip r:embed="rId6"/>
          <a:stretch>
            <a:fillRect/>
          </a:stretch>
        </p:blipFill>
        <p:spPr>
          <a:xfrm>
            <a:off x="6295073" y="2842834"/>
            <a:ext cx="2183129" cy="2519803"/>
          </a:xfrm>
          <a:prstGeom prst="rect">
            <a:avLst/>
          </a:prstGeom>
        </p:spPr>
      </p:pic>
    </p:spTree>
    <p:extLst>
      <p:ext uri="{BB962C8B-B14F-4D97-AF65-F5344CB8AC3E}">
        <p14:creationId xmlns:p14="http://schemas.microsoft.com/office/powerpoint/2010/main" val="19004398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D9C210-BA7D-4DB3-B89A-FD28EBAFC21F}"/>
              </a:ext>
            </a:extLst>
          </p:cNvPr>
          <p:cNvSpPr>
            <a:spLocks noGrp="1"/>
          </p:cNvSpPr>
          <p:nvPr>
            <p:ph type="title"/>
          </p:nvPr>
        </p:nvSpPr>
        <p:spPr>
          <a:xfrm>
            <a:off x="651510" y="324270"/>
            <a:ext cx="4789170" cy="502602"/>
          </a:xfrm>
        </p:spPr>
        <p:txBody>
          <a:bodyPr>
            <a:normAutofit fontScale="90000"/>
          </a:bodyPr>
          <a:lstStyle/>
          <a:p>
            <a:r>
              <a:rPr lang="en-US" sz="4000" dirty="0"/>
              <a:t>The Purpose of Statistics</a:t>
            </a:r>
          </a:p>
        </p:txBody>
      </p:sp>
      <p:pic>
        <p:nvPicPr>
          <p:cNvPr id="4" name="Picture 3" descr="footer-rectangle-bw_Epi-Biostat.png">
            <a:extLst>
              <a:ext uri="{FF2B5EF4-FFF2-40B4-BE49-F238E27FC236}">
                <a16:creationId xmlns:a16="http://schemas.microsoft.com/office/drawing/2014/main" id="{81288353-FC84-46AD-A701-FB6916FDCE8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503680"/>
            <a:ext cx="9153144" cy="1371600"/>
          </a:xfrm>
          <a:prstGeom prst="rect">
            <a:avLst/>
          </a:prstGeom>
        </p:spPr>
      </p:pic>
      <p:sp>
        <p:nvSpPr>
          <p:cNvPr id="6" name="Rectangle 5">
            <a:extLst>
              <a:ext uri="{FF2B5EF4-FFF2-40B4-BE49-F238E27FC236}">
                <a16:creationId xmlns:a16="http://schemas.microsoft.com/office/drawing/2014/main" id="{57A7E82E-3212-45F8-84CA-B22AAD8A54A3}"/>
              </a:ext>
            </a:extLst>
          </p:cNvPr>
          <p:cNvSpPr/>
          <p:nvPr/>
        </p:nvSpPr>
        <p:spPr>
          <a:xfrm>
            <a:off x="651510" y="1050840"/>
            <a:ext cx="8035290" cy="2308324"/>
          </a:xfrm>
          <a:prstGeom prst="rect">
            <a:avLst/>
          </a:prstGeom>
        </p:spPr>
        <p:txBody>
          <a:bodyPr wrap="square">
            <a:spAutoFit/>
          </a:bodyPr>
          <a:lstStyle/>
          <a:p>
            <a:pPr marL="342900" lvl="0" indent="-342900">
              <a:buFont typeface="Arial"/>
              <a:buChar char="•"/>
            </a:pPr>
            <a:r>
              <a:rPr lang="en-US" sz="3200" b="1" dirty="0">
                <a:solidFill>
                  <a:prstClr val="black"/>
                </a:solidFill>
              </a:rPr>
              <a:t>Statistics</a:t>
            </a:r>
          </a:p>
          <a:p>
            <a:pPr marL="742950" lvl="1" indent="-285750">
              <a:buFont typeface="Arial"/>
              <a:buChar char="–"/>
            </a:pPr>
            <a:r>
              <a:rPr lang="en-US" sz="2800" dirty="0">
                <a:solidFill>
                  <a:prstClr val="black"/>
                </a:solidFill>
              </a:rPr>
              <a:t>Techniques used to summarize data in order to answer questions</a:t>
            </a:r>
            <a:br>
              <a:rPr lang="en-US" sz="2800" dirty="0">
                <a:solidFill>
                  <a:prstClr val="black"/>
                </a:solidFill>
              </a:rPr>
            </a:br>
            <a:endParaRPr lang="en-US" sz="2800" dirty="0">
              <a:solidFill>
                <a:prstClr val="black"/>
              </a:solidFill>
            </a:endParaRPr>
          </a:p>
          <a:p>
            <a:pPr marL="742950" lvl="1" indent="-285750">
              <a:buFont typeface="Arial"/>
              <a:buChar char="–"/>
            </a:pPr>
            <a:r>
              <a:rPr lang="en-US" sz="2800" dirty="0">
                <a:solidFill>
                  <a:prstClr val="black"/>
                </a:solidFill>
              </a:rPr>
              <a:t>Statistics bring order out of chaos</a:t>
            </a:r>
          </a:p>
        </p:txBody>
      </p:sp>
    </p:spTree>
    <p:extLst>
      <p:ext uri="{BB962C8B-B14F-4D97-AF65-F5344CB8AC3E}">
        <p14:creationId xmlns:p14="http://schemas.microsoft.com/office/powerpoint/2010/main" val="408639353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footer-rectangle-bw_Epi-Biostat.png">
            <a:extLst>
              <a:ext uri="{FF2B5EF4-FFF2-40B4-BE49-F238E27FC236}">
                <a16:creationId xmlns:a16="http://schemas.microsoft.com/office/drawing/2014/main" id="{81288353-FC84-46AD-A701-FB6916FDCE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503680"/>
            <a:ext cx="9153144" cy="1371600"/>
          </a:xfrm>
          <a:prstGeom prst="rect">
            <a:avLst/>
          </a:prstGeom>
        </p:spPr>
      </p:pic>
      <p:sp>
        <p:nvSpPr>
          <p:cNvPr id="12" name="Title 1">
            <a:extLst>
              <a:ext uri="{FF2B5EF4-FFF2-40B4-BE49-F238E27FC236}">
                <a16:creationId xmlns:a16="http://schemas.microsoft.com/office/drawing/2014/main" id="{5FB18849-50CD-42A7-BC0E-96DBDD33FEDF}"/>
              </a:ext>
            </a:extLst>
          </p:cNvPr>
          <p:cNvSpPr>
            <a:spLocks noGrp="1"/>
          </p:cNvSpPr>
          <p:nvPr>
            <p:ph type="title"/>
          </p:nvPr>
        </p:nvSpPr>
        <p:spPr>
          <a:xfrm>
            <a:off x="662940" y="324270"/>
            <a:ext cx="2548890" cy="502602"/>
          </a:xfrm>
        </p:spPr>
        <p:txBody>
          <a:bodyPr>
            <a:normAutofit fontScale="90000"/>
          </a:bodyPr>
          <a:lstStyle/>
          <a:p>
            <a:r>
              <a:rPr lang="en-US" altLang="zh-CN" sz="4000" dirty="0"/>
              <a:t>Example</a:t>
            </a:r>
            <a:endParaRPr lang="en-US" sz="4000" dirty="0"/>
          </a:p>
        </p:txBody>
      </p:sp>
      <p:sp>
        <p:nvSpPr>
          <p:cNvPr id="9" name="Rectangle 8">
            <a:extLst>
              <a:ext uri="{FF2B5EF4-FFF2-40B4-BE49-F238E27FC236}">
                <a16:creationId xmlns:a16="http://schemas.microsoft.com/office/drawing/2014/main" id="{A211EAAE-9F04-4A7B-9E7D-8B2963154FB5}"/>
              </a:ext>
            </a:extLst>
          </p:cNvPr>
          <p:cNvSpPr/>
          <p:nvPr/>
        </p:nvSpPr>
        <p:spPr>
          <a:xfrm>
            <a:off x="381960" y="826872"/>
            <a:ext cx="8380079" cy="3477875"/>
          </a:xfrm>
          <a:prstGeom prst="rect">
            <a:avLst/>
          </a:prstGeom>
        </p:spPr>
        <p:txBody>
          <a:bodyPr wrap="square">
            <a:spAutoFit/>
          </a:bodyPr>
          <a:lstStyle/>
          <a:p>
            <a:pPr>
              <a:spcBef>
                <a:spcPts val="600"/>
              </a:spcBef>
            </a:pPr>
            <a:r>
              <a:rPr lang="en-US" sz="2200" dirty="0"/>
              <a:t>Researchers want to investigate whether taking aspirin regularly reduces the risk of heart attack. Four hundred men between the ages of 50 and 84 are recruited as participants. The men are divided randomly into two groups: one group will take aspirin, and the other group will take a placebo. Each man takes one pill each day for three years, but he does not know whether he is taking aspirin or the placebo. At the end of the study, researchers count the number of men in each group who have had heart attacks. </a:t>
            </a:r>
            <a:r>
              <a:rPr lang="en-US" sz="2200" b="1" dirty="0"/>
              <a:t>Identify the following values for this study: population, sample, cases, explanatory variable, outcome variable, treatments. </a:t>
            </a:r>
          </a:p>
        </p:txBody>
      </p:sp>
      <p:sp>
        <p:nvSpPr>
          <p:cNvPr id="11" name="Rectangle 10">
            <a:extLst>
              <a:ext uri="{FF2B5EF4-FFF2-40B4-BE49-F238E27FC236}">
                <a16:creationId xmlns:a16="http://schemas.microsoft.com/office/drawing/2014/main" id="{89C96FC6-80E8-4C70-AEC3-5B798A90ECD2}"/>
              </a:ext>
            </a:extLst>
          </p:cNvPr>
          <p:cNvSpPr/>
          <p:nvPr/>
        </p:nvSpPr>
        <p:spPr>
          <a:xfrm>
            <a:off x="4222441" y="4005976"/>
            <a:ext cx="4738680" cy="1384995"/>
          </a:xfrm>
          <a:prstGeom prst="rect">
            <a:avLst/>
          </a:prstGeom>
        </p:spPr>
        <p:txBody>
          <a:bodyPr wrap="square">
            <a:spAutoFit/>
          </a:bodyPr>
          <a:lstStyle/>
          <a:p>
            <a:r>
              <a:rPr lang="en-US" sz="1400" dirty="0"/>
              <a:t>The </a:t>
            </a:r>
            <a:r>
              <a:rPr lang="en-US" sz="1400" b="1" dirty="0"/>
              <a:t>population</a:t>
            </a:r>
            <a:r>
              <a:rPr lang="en-US" sz="1400" dirty="0"/>
              <a:t> is men aged 50 to 84.</a:t>
            </a:r>
          </a:p>
          <a:p>
            <a:r>
              <a:rPr lang="en-US" sz="1400" dirty="0"/>
              <a:t>The </a:t>
            </a:r>
            <a:r>
              <a:rPr lang="en-US" sz="1400" b="1" dirty="0"/>
              <a:t>sample</a:t>
            </a:r>
            <a:r>
              <a:rPr lang="en-US" sz="1400" dirty="0"/>
              <a:t> is the 400 men who participated.</a:t>
            </a:r>
          </a:p>
          <a:p>
            <a:r>
              <a:rPr lang="en-US" sz="1400" dirty="0"/>
              <a:t>The </a:t>
            </a:r>
            <a:r>
              <a:rPr lang="en-US" sz="1400" b="1" dirty="0"/>
              <a:t>cases </a:t>
            </a:r>
            <a:r>
              <a:rPr lang="en-US" sz="1400" dirty="0"/>
              <a:t>are the individual men in the study.</a:t>
            </a:r>
          </a:p>
          <a:p>
            <a:r>
              <a:rPr lang="en-US" sz="1400" dirty="0"/>
              <a:t>The </a:t>
            </a:r>
            <a:r>
              <a:rPr lang="en-US" sz="1400" b="1" dirty="0"/>
              <a:t>explanatory variable </a:t>
            </a:r>
            <a:r>
              <a:rPr lang="en-US" sz="1400" dirty="0"/>
              <a:t>is oral medication.</a:t>
            </a:r>
          </a:p>
          <a:p>
            <a:r>
              <a:rPr lang="en-US" sz="1400" dirty="0"/>
              <a:t>The </a:t>
            </a:r>
            <a:r>
              <a:rPr lang="en-US" sz="1400" b="1" dirty="0"/>
              <a:t>treatments</a:t>
            </a:r>
            <a:r>
              <a:rPr lang="en-US" sz="1400" dirty="0"/>
              <a:t> are aspirin and a placebo.</a:t>
            </a:r>
          </a:p>
          <a:p>
            <a:r>
              <a:rPr lang="en-US" sz="1400" dirty="0"/>
              <a:t>The </a:t>
            </a:r>
            <a:r>
              <a:rPr lang="en-US" sz="1400" b="1" dirty="0"/>
              <a:t>outcome variable </a:t>
            </a:r>
            <a:r>
              <a:rPr lang="en-US" sz="1400" dirty="0"/>
              <a:t>is whether a subject had a heart attack.</a:t>
            </a:r>
          </a:p>
        </p:txBody>
      </p:sp>
    </p:spTree>
    <p:extLst>
      <p:ext uri="{BB962C8B-B14F-4D97-AF65-F5344CB8AC3E}">
        <p14:creationId xmlns:p14="http://schemas.microsoft.com/office/powerpoint/2010/main" val="24555228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footer-rectangle-bw_Epi-Biostat.png">
            <a:extLst>
              <a:ext uri="{FF2B5EF4-FFF2-40B4-BE49-F238E27FC236}">
                <a16:creationId xmlns:a16="http://schemas.microsoft.com/office/drawing/2014/main" id="{81288353-FC84-46AD-A701-FB6916FDCE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503680"/>
            <a:ext cx="9153144" cy="1371600"/>
          </a:xfrm>
          <a:prstGeom prst="rect">
            <a:avLst/>
          </a:prstGeom>
        </p:spPr>
      </p:pic>
      <p:sp>
        <p:nvSpPr>
          <p:cNvPr id="12" name="Title 1">
            <a:extLst>
              <a:ext uri="{FF2B5EF4-FFF2-40B4-BE49-F238E27FC236}">
                <a16:creationId xmlns:a16="http://schemas.microsoft.com/office/drawing/2014/main" id="{5FB18849-50CD-42A7-BC0E-96DBDD33FEDF}"/>
              </a:ext>
            </a:extLst>
          </p:cNvPr>
          <p:cNvSpPr>
            <a:spLocks noGrp="1"/>
          </p:cNvSpPr>
          <p:nvPr>
            <p:ph type="title"/>
          </p:nvPr>
        </p:nvSpPr>
        <p:spPr>
          <a:xfrm>
            <a:off x="662940" y="324270"/>
            <a:ext cx="2548890" cy="502602"/>
          </a:xfrm>
        </p:spPr>
        <p:txBody>
          <a:bodyPr>
            <a:normAutofit fontScale="90000"/>
          </a:bodyPr>
          <a:lstStyle/>
          <a:p>
            <a:r>
              <a:rPr lang="en-US" altLang="zh-CN" sz="4000" dirty="0"/>
              <a:t>Example</a:t>
            </a:r>
            <a:endParaRPr lang="en-US" sz="4000" dirty="0"/>
          </a:p>
        </p:txBody>
      </p:sp>
      <p:sp>
        <p:nvSpPr>
          <p:cNvPr id="7" name="Rectangle 6">
            <a:extLst>
              <a:ext uri="{FF2B5EF4-FFF2-40B4-BE49-F238E27FC236}">
                <a16:creationId xmlns:a16="http://schemas.microsoft.com/office/drawing/2014/main" id="{198C41EB-9E6E-4A6C-9745-1DFCD6176D52}"/>
              </a:ext>
            </a:extLst>
          </p:cNvPr>
          <p:cNvSpPr/>
          <p:nvPr/>
        </p:nvSpPr>
        <p:spPr>
          <a:xfrm>
            <a:off x="848989" y="4795794"/>
            <a:ext cx="3723011" cy="400110"/>
          </a:xfrm>
          <a:prstGeom prst="rect">
            <a:avLst/>
          </a:prstGeom>
        </p:spPr>
        <p:txBody>
          <a:bodyPr wrap="square">
            <a:spAutoFit/>
          </a:bodyPr>
          <a:lstStyle/>
          <a:p>
            <a:r>
              <a:rPr lang="en-US" sz="2000" dirty="0"/>
              <a:t>1. f); 2. g); 3. e); 4. d); 5. b); 6. c)</a:t>
            </a:r>
          </a:p>
        </p:txBody>
      </p:sp>
      <p:pic>
        <p:nvPicPr>
          <p:cNvPr id="3" name="Picture 2" descr="A screenshot of a cell phone&#10;&#10;Description automatically generated">
            <a:extLst>
              <a:ext uri="{FF2B5EF4-FFF2-40B4-BE49-F238E27FC236}">
                <a16:creationId xmlns:a16="http://schemas.microsoft.com/office/drawing/2014/main" id="{9364E6C4-6655-465C-B4A7-D929D7B4BF98}"/>
              </a:ext>
            </a:extLst>
          </p:cNvPr>
          <p:cNvPicPr>
            <a:picLocks noChangeAspect="1"/>
          </p:cNvPicPr>
          <p:nvPr/>
        </p:nvPicPr>
        <p:blipFill>
          <a:blip r:embed="rId3"/>
          <a:stretch>
            <a:fillRect/>
          </a:stretch>
        </p:blipFill>
        <p:spPr>
          <a:xfrm>
            <a:off x="662940" y="1156065"/>
            <a:ext cx="7686067" cy="3205953"/>
          </a:xfrm>
          <a:prstGeom prst="rect">
            <a:avLst/>
          </a:prstGeom>
        </p:spPr>
      </p:pic>
    </p:spTree>
    <p:extLst>
      <p:ext uri="{BB962C8B-B14F-4D97-AF65-F5344CB8AC3E}">
        <p14:creationId xmlns:p14="http://schemas.microsoft.com/office/powerpoint/2010/main" val="24394129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D9C210-BA7D-4DB3-B89A-FD28EBAFC21F}"/>
              </a:ext>
            </a:extLst>
          </p:cNvPr>
          <p:cNvSpPr>
            <a:spLocks noGrp="1"/>
          </p:cNvSpPr>
          <p:nvPr>
            <p:ph type="title"/>
          </p:nvPr>
        </p:nvSpPr>
        <p:spPr>
          <a:xfrm>
            <a:off x="651510" y="324270"/>
            <a:ext cx="6377940" cy="502602"/>
          </a:xfrm>
        </p:spPr>
        <p:txBody>
          <a:bodyPr>
            <a:normAutofit fontScale="90000"/>
          </a:bodyPr>
          <a:lstStyle/>
          <a:p>
            <a:pPr algn="l"/>
            <a:r>
              <a:rPr lang="en-US" sz="4000" dirty="0"/>
              <a:t>Statistical Notation and Rounding</a:t>
            </a:r>
          </a:p>
        </p:txBody>
      </p:sp>
      <p:pic>
        <p:nvPicPr>
          <p:cNvPr id="4" name="Picture 3" descr="footer-rectangle-bw_Epi-Biostat.png">
            <a:extLst>
              <a:ext uri="{FF2B5EF4-FFF2-40B4-BE49-F238E27FC236}">
                <a16:creationId xmlns:a16="http://schemas.microsoft.com/office/drawing/2014/main" id="{81288353-FC84-46AD-A701-FB6916FDCE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503680"/>
            <a:ext cx="9153144" cy="1371600"/>
          </a:xfrm>
          <a:prstGeom prst="rect">
            <a:avLst/>
          </a:prstGeom>
        </p:spPr>
      </p:pic>
      <p:sp>
        <p:nvSpPr>
          <p:cNvPr id="8" name="Text Placeholder 2">
            <a:extLst>
              <a:ext uri="{FF2B5EF4-FFF2-40B4-BE49-F238E27FC236}">
                <a16:creationId xmlns:a16="http://schemas.microsoft.com/office/drawing/2014/main" id="{37EF9EC0-FA92-4B22-93FD-56B49C4E6FEC}"/>
              </a:ext>
            </a:extLst>
          </p:cNvPr>
          <p:cNvSpPr>
            <a:spLocks noGrp="1"/>
          </p:cNvSpPr>
          <p:nvPr>
            <p:ph idx="1"/>
          </p:nvPr>
        </p:nvSpPr>
        <p:spPr>
          <a:xfrm>
            <a:off x="548640" y="977717"/>
            <a:ext cx="8229600" cy="4525963"/>
          </a:xfrm>
        </p:spPr>
        <p:txBody>
          <a:bodyPr>
            <a:normAutofit fontScale="85000" lnSpcReduction="20000"/>
          </a:bodyPr>
          <a:lstStyle/>
          <a:p>
            <a:pPr>
              <a:spcBef>
                <a:spcPts val="0"/>
              </a:spcBef>
            </a:pPr>
            <a:r>
              <a:rPr lang="en-US" dirty="0"/>
              <a:t>Dependent variables abbreviated with a letter</a:t>
            </a:r>
          </a:p>
          <a:p>
            <a:pPr lvl="1">
              <a:spcBef>
                <a:spcPts val="0"/>
              </a:spcBef>
            </a:pPr>
            <a:r>
              <a:rPr lang="en-US" dirty="0"/>
              <a:t>Example</a:t>
            </a:r>
          </a:p>
          <a:p>
            <a:pPr lvl="2">
              <a:spcBef>
                <a:spcPts val="0"/>
              </a:spcBef>
            </a:pPr>
            <a:r>
              <a:rPr lang="en-US" dirty="0"/>
              <a:t>Measuring age in a group of children</a:t>
            </a:r>
          </a:p>
          <a:p>
            <a:pPr lvl="2">
              <a:spcBef>
                <a:spcPts val="0"/>
              </a:spcBef>
            </a:pPr>
            <a:r>
              <a:rPr lang="en-US" i="1" dirty="0"/>
              <a:t>X</a:t>
            </a:r>
            <a:r>
              <a:rPr lang="en-US" dirty="0"/>
              <a:t> = age</a:t>
            </a:r>
          </a:p>
          <a:p>
            <a:pPr>
              <a:spcBef>
                <a:spcPts val="0"/>
              </a:spcBef>
            </a:pPr>
            <a:r>
              <a:rPr lang="en-US" i="1" dirty="0"/>
              <a:t>N</a:t>
            </a:r>
            <a:r>
              <a:rPr lang="en-US" dirty="0"/>
              <a:t> to indicate the number of cases</a:t>
            </a:r>
          </a:p>
          <a:p>
            <a:pPr lvl="1">
              <a:spcBef>
                <a:spcPts val="0"/>
              </a:spcBef>
            </a:pPr>
            <a:r>
              <a:rPr lang="en-US" dirty="0"/>
              <a:t>Example</a:t>
            </a:r>
          </a:p>
          <a:p>
            <a:pPr lvl="2">
              <a:spcBef>
                <a:spcPts val="0"/>
              </a:spcBef>
            </a:pPr>
            <a:r>
              <a:rPr lang="en-US" dirty="0"/>
              <a:t>Measuring the ages of five children</a:t>
            </a:r>
          </a:p>
          <a:p>
            <a:pPr lvl="2">
              <a:spcBef>
                <a:spcPts val="0"/>
              </a:spcBef>
            </a:pPr>
            <a:r>
              <a:rPr lang="en-US" i="1" dirty="0"/>
              <a:t>N</a:t>
            </a:r>
            <a:r>
              <a:rPr lang="en-US" dirty="0"/>
              <a:t> = 5</a:t>
            </a:r>
            <a:br>
              <a:rPr lang="en-US" dirty="0"/>
            </a:br>
            <a:endParaRPr lang="en-US" dirty="0"/>
          </a:p>
          <a:p>
            <a:pPr>
              <a:spcBef>
                <a:spcPts val="0"/>
              </a:spcBef>
            </a:pPr>
            <a:r>
              <a:rPr lang="en-US" dirty="0">
                <a:sym typeface="Math-PS" pitchFamily="2" charset="2"/>
              </a:rPr>
              <a:t>Uppercase Greek letter sigma (</a:t>
            </a:r>
            <a:r>
              <a:rPr lang="el-GR" dirty="0">
                <a:sym typeface="Math-PS" pitchFamily="2" charset="2"/>
              </a:rPr>
              <a:t>Σ</a:t>
            </a:r>
            <a:r>
              <a:rPr lang="en-US" dirty="0">
                <a:sym typeface="Math-PS" pitchFamily="2" charset="2"/>
              </a:rPr>
              <a:t>) summation symbol</a:t>
            </a:r>
          </a:p>
          <a:p>
            <a:pPr lvl="1">
              <a:spcBef>
                <a:spcPts val="0"/>
              </a:spcBef>
            </a:pPr>
            <a:r>
              <a:rPr lang="en-US" dirty="0"/>
              <a:t>Example</a:t>
            </a:r>
          </a:p>
          <a:p>
            <a:pPr lvl="2">
              <a:spcBef>
                <a:spcPts val="0"/>
              </a:spcBef>
            </a:pPr>
            <a:r>
              <a:rPr lang="en-US" dirty="0"/>
              <a:t>Five children had ages of 5, 7, 10, 11, and 15</a:t>
            </a:r>
          </a:p>
          <a:p>
            <a:pPr lvl="1">
              <a:spcBef>
                <a:spcPts val="0"/>
              </a:spcBef>
            </a:pPr>
            <a:r>
              <a:rPr lang="el-GR" dirty="0">
                <a:sym typeface="Math-PS" pitchFamily="2" charset="2"/>
              </a:rPr>
              <a:t>Σ</a:t>
            </a:r>
            <a:r>
              <a:rPr lang="en-US" i="1" dirty="0">
                <a:sym typeface="Math-PS" pitchFamily="2" charset="2"/>
              </a:rPr>
              <a:t>X</a:t>
            </a:r>
            <a:r>
              <a:rPr lang="en-US" dirty="0">
                <a:sym typeface="Math-PS" pitchFamily="2" charset="2"/>
              </a:rPr>
              <a:t> means to add all the X scores</a:t>
            </a:r>
            <a:endParaRPr lang="el-GR" dirty="0">
              <a:sym typeface="Math-PS" pitchFamily="2" charset="2"/>
            </a:endParaRPr>
          </a:p>
          <a:p>
            <a:pPr lvl="2">
              <a:spcBef>
                <a:spcPts val="0"/>
              </a:spcBef>
            </a:pPr>
            <a:r>
              <a:rPr lang="el-GR" dirty="0">
                <a:sym typeface="Math-PS" pitchFamily="2" charset="2"/>
              </a:rPr>
              <a:t>Σ</a:t>
            </a:r>
            <a:r>
              <a:rPr lang="en-US" i="1" dirty="0">
                <a:solidFill>
                  <a:srgbClr val="000000"/>
                </a:solidFill>
                <a:sym typeface="Math-PS" pitchFamily="2" charset="2"/>
              </a:rPr>
              <a:t>X</a:t>
            </a:r>
            <a:r>
              <a:rPr lang="en-US" dirty="0">
                <a:sym typeface="Math-PS" pitchFamily="2" charset="2"/>
              </a:rPr>
              <a:t> = 5 + 7 + 10 + 11 +15</a:t>
            </a:r>
          </a:p>
          <a:p>
            <a:pPr lvl="2">
              <a:spcBef>
                <a:spcPts val="0"/>
              </a:spcBef>
            </a:pPr>
            <a:r>
              <a:rPr lang="en-US" dirty="0">
                <a:sym typeface="Math-PS" pitchFamily="2" charset="2"/>
              </a:rPr>
              <a:t>= 48</a:t>
            </a:r>
          </a:p>
        </p:txBody>
      </p:sp>
    </p:spTree>
    <p:extLst>
      <p:ext uri="{BB962C8B-B14F-4D97-AF65-F5344CB8AC3E}">
        <p14:creationId xmlns:p14="http://schemas.microsoft.com/office/powerpoint/2010/main" val="117236556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D9C210-BA7D-4DB3-B89A-FD28EBAFC21F}"/>
              </a:ext>
            </a:extLst>
          </p:cNvPr>
          <p:cNvSpPr>
            <a:spLocks noGrp="1"/>
          </p:cNvSpPr>
          <p:nvPr>
            <p:ph type="title"/>
          </p:nvPr>
        </p:nvSpPr>
        <p:spPr>
          <a:xfrm>
            <a:off x="651510" y="324270"/>
            <a:ext cx="3920490" cy="502602"/>
          </a:xfrm>
        </p:spPr>
        <p:txBody>
          <a:bodyPr>
            <a:normAutofit fontScale="90000"/>
          </a:bodyPr>
          <a:lstStyle/>
          <a:p>
            <a:pPr algn="l"/>
            <a:r>
              <a:rPr lang="en-US" sz="4000" dirty="0"/>
              <a:t>Order of Operations</a:t>
            </a:r>
          </a:p>
        </p:txBody>
      </p:sp>
      <p:pic>
        <p:nvPicPr>
          <p:cNvPr id="4" name="Picture 3" descr="footer-rectangle-bw_Epi-Biostat.png">
            <a:extLst>
              <a:ext uri="{FF2B5EF4-FFF2-40B4-BE49-F238E27FC236}">
                <a16:creationId xmlns:a16="http://schemas.microsoft.com/office/drawing/2014/main" id="{81288353-FC84-46AD-A701-FB6916FDCE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503680"/>
            <a:ext cx="9153144" cy="1371600"/>
          </a:xfrm>
          <a:prstGeom prst="rect">
            <a:avLst/>
          </a:prstGeom>
        </p:spPr>
      </p:pic>
      <p:sp>
        <p:nvSpPr>
          <p:cNvPr id="5" name="Text Placeholder 2">
            <a:extLst>
              <a:ext uri="{FF2B5EF4-FFF2-40B4-BE49-F238E27FC236}">
                <a16:creationId xmlns:a16="http://schemas.microsoft.com/office/drawing/2014/main" id="{990C98A5-B76E-4EBF-A4A9-53A139B794A1}"/>
              </a:ext>
            </a:extLst>
          </p:cNvPr>
          <p:cNvSpPr txBox="1">
            <a:spLocks/>
          </p:cNvSpPr>
          <p:nvPr/>
        </p:nvSpPr>
        <p:spPr>
          <a:xfrm>
            <a:off x="537210" y="977717"/>
            <a:ext cx="8229600" cy="4525963"/>
          </a:xfrm>
          <a:prstGeom prst="rect">
            <a:avLst/>
          </a:prstGeom>
        </p:spPr>
        <p:txBody>
          <a:bodyPr vert="horz" lIns="91440" tIns="45720" rIns="91440" bIns="45720" rtlCol="0">
            <a:normAutofit fontScale="925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spcBef>
                <a:spcPts val="0"/>
              </a:spcBef>
            </a:pPr>
            <a:r>
              <a:rPr lang="en-US" dirty="0"/>
              <a:t>The order of operations tells the order in which math is done. Following the order of operations is important for getting the right answer.</a:t>
            </a:r>
          </a:p>
          <a:p>
            <a:pPr>
              <a:spcBef>
                <a:spcPts val="0"/>
              </a:spcBef>
            </a:pPr>
            <a:endParaRPr lang="en-US" dirty="0"/>
          </a:p>
          <a:p>
            <a:pPr>
              <a:spcBef>
                <a:spcPts val="0"/>
              </a:spcBef>
            </a:pPr>
            <a:r>
              <a:rPr lang="en-US" b="1" dirty="0"/>
              <a:t>PEMDAS</a:t>
            </a:r>
            <a:r>
              <a:rPr lang="en-US" dirty="0"/>
              <a:t>: Acronym for remembering operations order</a:t>
            </a:r>
          </a:p>
          <a:p>
            <a:pPr lvl="1">
              <a:spcBef>
                <a:spcPts val="0"/>
              </a:spcBef>
            </a:pPr>
            <a:r>
              <a:rPr lang="en-US" dirty="0"/>
              <a:t> “</a:t>
            </a:r>
            <a:r>
              <a:rPr lang="en-US" b="1" u="sng" dirty="0"/>
              <a:t>P</a:t>
            </a:r>
            <a:r>
              <a:rPr lang="en-US" dirty="0"/>
              <a:t>lease </a:t>
            </a:r>
            <a:r>
              <a:rPr lang="en-US" b="1" u="sng" dirty="0"/>
              <a:t>e</a:t>
            </a:r>
            <a:r>
              <a:rPr lang="en-US" dirty="0"/>
              <a:t>xcuse </a:t>
            </a:r>
            <a:r>
              <a:rPr lang="en-US" b="1" u="sng" dirty="0"/>
              <a:t>m</a:t>
            </a:r>
            <a:r>
              <a:rPr lang="en-US" dirty="0"/>
              <a:t>y </a:t>
            </a:r>
            <a:r>
              <a:rPr lang="en-US" b="1" u="sng" dirty="0"/>
              <a:t>d</a:t>
            </a:r>
            <a:r>
              <a:rPr lang="en-US" dirty="0"/>
              <a:t>ear </a:t>
            </a:r>
            <a:r>
              <a:rPr lang="en-US" b="1" u="sng" dirty="0"/>
              <a:t>A</a:t>
            </a:r>
            <a:r>
              <a:rPr lang="en-US" dirty="0"/>
              <a:t>unt </a:t>
            </a:r>
            <a:r>
              <a:rPr lang="en-US" b="1" u="sng" dirty="0"/>
              <a:t>S</a:t>
            </a:r>
            <a:r>
              <a:rPr lang="en-US" dirty="0"/>
              <a:t>ally”</a:t>
            </a:r>
          </a:p>
          <a:p>
            <a:pPr lvl="1">
              <a:lnSpc>
                <a:spcPct val="90000"/>
              </a:lnSpc>
              <a:spcBef>
                <a:spcPts val="0"/>
              </a:spcBef>
            </a:pPr>
            <a:r>
              <a:rPr lang="en-US" dirty="0"/>
              <a:t>Parentheses, exponents, multiplication, division, </a:t>
            </a:r>
            <a:br>
              <a:rPr lang="en-US" dirty="0"/>
            </a:br>
            <a:r>
              <a:rPr lang="en-US" dirty="0"/>
              <a:t>addition, and subtraction </a:t>
            </a:r>
            <a:br>
              <a:rPr lang="en-US" dirty="0"/>
            </a:br>
            <a:br>
              <a:rPr lang="en-US" sz="2000" dirty="0">
                <a:cs typeface="Arial" charset="0"/>
              </a:rPr>
            </a:br>
            <a:endParaRPr lang="en-US" sz="2000" dirty="0">
              <a:cs typeface="Arial" charset="0"/>
            </a:endParaRPr>
          </a:p>
          <a:p>
            <a:pPr>
              <a:spcBef>
                <a:spcPts val="0"/>
              </a:spcBef>
              <a:buFont typeface="Arial"/>
              <a:buNone/>
            </a:pPr>
            <a:endParaRPr lang="en-US" sz="2400" dirty="0"/>
          </a:p>
        </p:txBody>
      </p:sp>
    </p:spTree>
    <p:extLst>
      <p:ext uri="{BB962C8B-B14F-4D97-AF65-F5344CB8AC3E}">
        <p14:creationId xmlns:p14="http://schemas.microsoft.com/office/powerpoint/2010/main" val="374233752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D9C210-BA7D-4DB3-B89A-FD28EBAFC21F}"/>
              </a:ext>
            </a:extLst>
          </p:cNvPr>
          <p:cNvSpPr>
            <a:spLocks noGrp="1"/>
          </p:cNvSpPr>
          <p:nvPr>
            <p:ph type="title"/>
          </p:nvPr>
        </p:nvSpPr>
        <p:spPr>
          <a:xfrm>
            <a:off x="651510" y="324270"/>
            <a:ext cx="2857500" cy="1573110"/>
          </a:xfrm>
        </p:spPr>
        <p:txBody>
          <a:bodyPr>
            <a:normAutofit fontScale="90000"/>
          </a:bodyPr>
          <a:lstStyle/>
          <a:p>
            <a:pPr algn="l"/>
            <a:r>
              <a:rPr lang="en-US" sz="4000" dirty="0"/>
              <a:t>Order of Operations: Another Look</a:t>
            </a:r>
          </a:p>
        </p:txBody>
      </p:sp>
      <p:pic>
        <p:nvPicPr>
          <p:cNvPr id="4" name="Picture 3" descr="footer-rectangle-bw_Epi-Biostat.png">
            <a:extLst>
              <a:ext uri="{FF2B5EF4-FFF2-40B4-BE49-F238E27FC236}">
                <a16:creationId xmlns:a16="http://schemas.microsoft.com/office/drawing/2014/main" id="{81288353-FC84-46AD-A701-FB6916FDCE8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503680"/>
            <a:ext cx="9153144" cy="1371600"/>
          </a:xfrm>
          <a:prstGeom prst="rect">
            <a:avLst/>
          </a:prstGeom>
        </p:spPr>
      </p:pic>
      <p:sp>
        <p:nvSpPr>
          <p:cNvPr id="6" name="Rectangle 5">
            <a:extLst>
              <a:ext uri="{FF2B5EF4-FFF2-40B4-BE49-F238E27FC236}">
                <a16:creationId xmlns:a16="http://schemas.microsoft.com/office/drawing/2014/main" id="{E666EDE4-473B-44FE-A79F-A71A0241FEC3}"/>
              </a:ext>
            </a:extLst>
          </p:cNvPr>
          <p:cNvSpPr/>
          <p:nvPr/>
        </p:nvSpPr>
        <p:spPr>
          <a:xfrm>
            <a:off x="457200" y="2057400"/>
            <a:ext cx="3124200" cy="2554545"/>
          </a:xfrm>
          <a:prstGeom prst="rect">
            <a:avLst/>
          </a:prstGeom>
        </p:spPr>
        <p:txBody>
          <a:bodyPr wrap="square">
            <a:spAutoFit/>
          </a:bodyPr>
          <a:lstStyle/>
          <a:p>
            <a:r>
              <a:rPr lang="en-US" sz="2000" dirty="0"/>
              <a:t>Math in equations should be done following these</a:t>
            </a:r>
          </a:p>
          <a:p>
            <a:r>
              <a:rPr lang="en-US" sz="2000" dirty="0"/>
              <a:t>four steps for order of operations: First the math within parentheses and radicals, then multiplication and division, finishing with addition and subtraction.</a:t>
            </a:r>
          </a:p>
        </p:txBody>
      </p:sp>
      <p:pic>
        <p:nvPicPr>
          <p:cNvPr id="7" name="Content Placeholder 5" descr="The figure is an illustration of the order of math operations. Math in equations should be done following these&#10;four steps for order of operations: First the math within  and radicals, then multiplication and division, finishing with addition and subtraction. Math within parentheses and brackets is done first&#10;Exponents (numbers raised to a power like 32 and radicals like √ ) are computed next &#10;Multiplication and division are calculated in order from left to right&#10;Addition and subtraction are done in order form left to right&#10;&#10;" title="Figure 1.13">
            <a:extLst>
              <a:ext uri="{FF2B5EF4-FFF2-40B4-BE49-F238E27FC236}">
                <a16:creationId xmlns:a16="http://schemas.microsoft.com/office/drawing/2014/main" id="{5DF923FF-2A38-4264-80D5-5A3168D2F47E}"/>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4343400" y="152400"/>
            <a:ext cx="3909060" cy="5266698"/>
          </a:xfrm>
        </p:spPr>
      </p:pic>
    </p:spTree>
    <p:extLst>
      <p:ext uri="{BB962C8B-B14F-4D97-AF65-F5344CB8AC3E}">
        <p14:creationId xmlns:p14="http://schemas.microsoft.com/office/powerpoint/2010/main" val="31570729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D9C210-BA7D-4DB3-B89A-FD28EBAFC21F}"/>
              </a:ext>
            </a:extLst>
          </p:cNvPr>
          <p:cNvSpPr>
            <a:spLocks noGrp="1"/>
          </p:cNvSpPr>
          <p:nvPr>
            <p:ph type="title"/>
          </p:nvPr>
        </p:nvSpPr>
        <p:spPr>
          <a:xfrm>
            <a:off x="651510" y="324270"/>
            <a:ext cx="5566410" cy="502602"/>
          </a:xfrm>
        </p:spPr>
        <p:txBody>
          <a:bodyPr>
            <a:normAutofit fontScale="90000"/>
          </a:bodyPr>
          <a:lstStyle/>
          <a:p>
            <a:pPr algn="l"/>
            <a:r>
              <a:rPr lang="en-US" sz="4000" dirty="0"/>
              <a:t>Rounding with Number Lines</a:t>
            </a:r>
          </a:p>
        </p:txBody>
      </p:sp>
      <p:pic>
        <p:nvPicPr>
          <p:cNvPr id="4" name="Picture 3" descr="footer-rectangle-bw_Epi-Biostat.png">
            <a:extLst>
              <a:ext uri="{FF2B5EF4-FFF2-40B4-BE49-F238E27FC236}">
                <a16:creationId xmlns:a16="http://schemas.microsoft.com/office/drawing/2014/main" id="{81288353-FC84-46AD-A701-FB6916FDCE8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503680"/>
            <a:ext cx="9153144" cy="1371600"/>
          </a:xfrm>
          <a:prstGeom prst="rect">
            <a:avLst/>
          </a:prstGeom>
        </p:spPr>
      </p:pic>
      <p:sp>
        <p:nvSpPr>
          <p:cNvPr id="6" name="Content Placeholder 2">
            <a:extLst>
              <a:ext uri="{FF2B5EF4-FFF2-40B4-BE49-F238E27FC236}">
                <a16:creationId xmlns:a16="http://schemas.microsoft.com/office/drawing/2014/main" id="{42A9DD92-2E52-4EED-B8D1-B71703B57BB9}"/>
              </a:ext>
            </a:extLst>
          </p:cNvPr>
          <p:cNvSpPr>
            <a:spLocks noGrp="1"/>
          </p:cNvSpPr>
          <p:nvPr>
            <p:ph idx="1"/>
          </p:nvPr>
        </p:nvSpPr>
        <p:spPr>
          <a:xfrm>
            <a:off x="480646" y="977717"/>
            <a:ext cx="8229600" cy="4525963"/>
          </a:xfrm>
        </p:spPr>
        <p:txBody>
          <a:bodyPr>
            <a:normAutofit/>
          </a:bodyPr>
          <a:lstStyle/>
          <a:p>
            <a:pPr>
              <a:spcBef>
                <a:spcPts val="0"/>
              </a:spcBef>
            </a:pPr>
            <a:r>
              <a:rPr lang="en-US" sz="2400" dirty="0"/>
              <a:t>Number Line Showing How to Round $35,400 to the Nearest Thousand Dollars</a:t>
            </a:r>
          </a:p>
          <a:p>
            <a:pPr>
              <a:spcBef>
                <a:spcPts val="0"/>
              </a:spcBef>
            </a:pPr>
            <a:endParaRPr lang="en-US" sz="2400" dirty="0"/>
          </a:p>
          <a:p>
            <a:pPr>
              <a:spcBef>
                <a:spcPts val="0"/>
              </a:spcBef>
            </a:pPr>
            <a:endParaRPr lang="en-US" sz="2400" dirty="0"/>
          </a:p>
          <a:p>
            <a:pPr>
              <a:spcBef>
                <a:spcPts val="0"/>
              </a:spcBef>
            </a:pPr>
            <a:endParaRPr lang="en-US" sz="2400" dirty="0"/>
          </a:p>
          <a:p>
            <a:pPr>
              <a:spcBef>
                <a:spcPts val="0"/>
              </a:spcBef>
            </a:pPr>
            <a:endParaRPr lang="en-US" sz="2400" dirty="0"/>
          </a:p>
          <a:p>
            <a:pPr>
              <a:spcBef>
                <a:spcPts val="0"/>
              </a:spcBef>
            </a:pPr>
            <a:r>
              <a:rPr lang="en-US" sz="2400" dirty="0"/>
              <a:t>Number Line Showing How to Round 34.568 to Two Decimal Places</a:t>
            </a:r>
          </a:p>
        </p:txBody>
      </p:sp>
      <p:pic>
        <p:nvPicPr>
          <p:cNvPr id="7" name="Picture 6" descr="The figure is an example of a Number Line Showing How to Round $35,400 to the Nearest Thousand Dollars The unrounded number ($35,400) is closer to $35,000 than to $36,000, so it is rounded to the closer number&#10;" title="Figure 1.14">
            <a:extLst>
              <a:ext uri="{FF2B5EF4-FFF2-40B4-BE49-F238E27FC236}">
                <a16:creationId xmlns:a16="http://schemas.microsoft.com/office/drawing/2014/main" id="{F9CE5470-055C-46F3-8724-16B54B3655D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9852" y="1820658"/>
            <a:ext cx="7142578" cy="1190430"/>
          </a:xfrm>
          <a:prstGeom prst="rect">
            <a:avLst/>
          </a:prstGeom>
        </p:spPr>
      </p:pic>
      <p:pic>
        <p:nvPicPr>
          <p:cNvPr id="8" name="Picture 7" descr="The figure is an example of a Number Line Showing How to Round 34.568 to Two Decimal Places The unrounded number (34.568) is closer to 34.57 than to 34.56, so it is rounded to the closer option.&#10;" title="Figure 1.15">
            <a:extLst>
              <a:ext uri="{FF2B5EF4-FFF2-40B4-BE49-F238E27FC236}">
                <a16:creationId xmlns:a16="http://schemas.microsoft.com/office/drawing/2014/main" id="{BE95BEFB-38E8-4BB1-AA07-6A802C42DFD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89549" y="3986676"/>
            <a:ext cx="7303184" cy="1179329"/>
          </a:xfrm>
          <a:prstGeom prst="rect">
            <a:avLst/>
          </a:prstGeom>
        </p:spPr>
      </p:pic>
    </p:spTree>
    <p:extLst>
      <p:ext uri="{BB962C8B-B14F-4D97-AF65-F5344CB8AC3E}">
        <p14:creationId xmlns:p14="http://schemas.microsoft.com/office/powerpoint/2010/main" val="21933776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D9C210-BA7D-4DB3-B89A-FD28EBAFC21F}"/>
              </a:ext>
            </a:extLst>
          </p:cNvPr>
          <p:cNvSpPr>
            <a:spLocks noGrp="1"/>
          </p:cNvSpPr>
          <p:nvPr>
            <p:ph type="title"/>
          </p:nvPr>
        </p:nvSpPr>
        <p:spPr>
          <a:xfrm>
            <a:off x="651510" y="324270"/>
            <a:ext cx="5566410" cy="502602"/>
          </a:xfrm>
        </p:spPr>
        <p:txBody>
          <a:bodyPr>
            <a:normAutofit fontScale="90000"/>
          </a:bodyPr>
          <a:lstStyle/>
          <a:p>
            <a:pPr algn="l"/>
            <a:r>
              <a:rPr lang="en-US" sz="4000" dirty="0"/>
              <a:t>Rounding with Number Lines</a:t>
            </a:r>
          </a:p>
        </p:txBody>
      </p:sp>
      <p:pic>
        <p:nvPicPr>
          <p:cNvPr id="4" name="Picture 3" descr="footer-rectangle-bw_Epi-Biostat.png">
            <a:extLst>
              <a:ext uri="{FF2B5EF4-FFF2-40B4-BE49-F238E27FC236}">
                <a16:creationId xmlns:a16="http://schemas.microsoft.com/office/drawing/2014/main" id="{81288353-FC84-46AD-A701-FB6916FDCE8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503680"/>
            <a:ext cx="9153144" cy="1371600"/>
          </a:xfrm>
          <a:prstGeom prst="rect">
            <a:avLst/>
          </a:prstGeom>
        </p:spPr>
      </p:pic>
      <p:sp>
        <p:nvSpPr>
          <p:cNvPr id="6" name="Content Placeholder 2">
            <a:extLst>
              <a:ext uri="{FF2B5EF4-FFF2-40B4-BE49-F238E27FC236}">
                <a16:creationId xmlns:a16="http://schemas.microsoft.com/office/drawing/2014/main" id="{42A9DD92-2E52-4EED-B8D1-B71703B57BB9}"/>
              </a:ext>
            </a:extLst>
          </p:cNvPr>
          <p:cNvSpPr>
            <a:spLocks noGrp="1"/>
          </p:cNvSpPr>
          <p:nvPr>
            <p:ph idx="1"/>
          </p:nvPr>
        </p:nvSpPr>
        <p:spPr>
          <a:xfrm>
            <a:off x="480646" y="977717"/>
            <a:ext cx="8229600" cy="4525963"/>
          </a:xfrm>
        </p:spPr>
        <p:txBody>
          <a:bodyPr>
            <a:normAutofit/>
          </a:bodyPr>
          <a:lstStyle/>
          <a:p>
            <a:pPr>
              <a:spcBef>
                <a:spcPts val="0"/>
              </a:spcBef>
            </a:pPr>
            <a:r>
              <a:rPr lang="en-US" sz="2400" dirty="0"/>
              <a:t>Number Line Showing an Unrounded Number Equally Close to Both Rounding Options</a:t>
            </a:r>
          </a:p>
          <a:p>
            <a:pPr>
              <a:spcBef>
                <a:spcPts val="0"/>
              </a:spcBef>
            </a:pPr>
            <a:endParaRPr lang="en-US" sz="2400" dirty="0"/>
          </a:p>
          <a:p>
            <a:pPr>
              <a:spcBef>
                <a:spcPts val="0"/>
              </a:spcBef>
            </a:pPr>
            <a:endParaRPr lang="en-US" sz="2400" dirty="0"/>
          </a:p>
          <a:p>
            <a:pPr>
              <a:spcBef>
                <a:spcPts val="0"/>
              </a:spcBef>
            </a:pPr>
            <a:endParaRPr lang="en-US" sz="2400" dirty="0"/>
          </a:p>
          <a:p>
            <a:pPr>
              <a:spcBef>
                <a:spcPts val="0"/>
              </a:spcBef>
            </a:pPr>
            <a:endParaRPr lang="en-US" sz="2400" dirty="0"/>
          </a:p>
        </p:txBody>
      </p:sp>
      <p:pic>
        <p:nvPicPr>
          <p:cNvPr id="9" name="Picture 8" title="Figure 1.16">
            <a:extLst>
              <a:ext uri="{FF2B5EF4-FFF2-40B4-BE49-F238E27FC236}">
                <a16:creationId xmlns:a16="http://schemas.microsoft.com/office/drawing/2014/main" id="{FBAB7771-35D5-42EA-9555-50958510BD6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9266" y="1847850"/>
            <a:ext cx="7634654" cy="1221545"/>
          </a:xfrm>
          <a:prstGeom prst="rect">
            <a:avLst/>
          </a:prstGeom>
        </p:spPr>
      </p:pic>
    </p:spTree>
    <p:extLst>
      <p:ext uri="{BB962C8B-B14F-4D97-AF65-F5344CB8AC3E}">
        <p14:creationId xmlns:p14="http://schemas.microsoft.com/office/powerpoint/2010/main" val="408494277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D9C210-BA7D-4DB3-B89A-FD28EBAFC21F}"/>
              </a:ext>
            </a:extLst>
          </p:cNvPr>
          <p:cNvSpPr>
            <a:spLocks noGrp="1"/>
          </p:cNvSpPr>
          <p:nvPr>
            <p:ph type="title"/>
          </p:nvPr>
        </p:nvSpPr>
        <p:spPr>
          <a:xfrm>
            <a:off x="651510" y="324270"/>
            <a:ext cx="5943600" cy="502602"/>
          </a:xfrm>
        </p:spPr>
        <p:txBody>
          <a:bodyPr>
            <a:normAutofit fontScale="90000"/>
          </a:bodyPr>
          <a:lstStyle/>
          <a:p>
            <a:pPr algn="l"/>
            <a:r>
              <a:rPr lang="en-US" sz="4000" dirty="0"/>
              <a:t>Summary of Rules of Rounding</a:t>
            </a:r>
          </a:p>
        </p:txBody>
      </p:sp>
      <p:pic>
        <p:nvPicPr>
          <p:cNvPr id="4" name="Picture 3" descr="footer-rectangle-bw_Epi-Biostat.png">
            <a:extLst>
              <a:ext uri="{FF2B5EF4-FFF2-40B4-BE49-F238E27FC236}">
                <a16:creationId xmlns:a16="http://schemas.microsoft.com/office/drawing/2014/main" id="{81288353-FC84-46AD-A701-FB6916FDCE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503680"/>
            <a:ext cx="9153144" cy="1371600"/>
          </a:xfrm>
          <a:prstGeom prst="rect">
            <a:avLst/>
          </a:prstGeom>
        </p:spPr>
      </p:pic>
      <p:sp>
        <p:nvSpPr>
          <p:cNvPr id="5" name="Text Placeholder 2">
            <a:extLst>
              <a:ext uri="{FF2B5EF4-FFF2-40B4-BE49-F238E27FC236}">
                <a16:creationId xmlns:a16="http://schemas.microsoft.com/office/drawing/2014/main" id="{990C98A5-B76E-4EBF-A4A9-53A139B794A1}"/>
              </a:ext>
            </a:extLst>
          </p:cNvPr>
          <p:cNvSpPr txBox="1">
            <a:spLocks/>
          </p:cNvSpPr>
          <p:nvPr/>
        </p:nvSpPr>
        <p:spPr>
          <a:xfrm>
            <a:off x="537210" y="977717"/>
            <a:ext cx="8229600" cy="4525963"/>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spcBef>
                <a:spcPts val="0"/>
              </a:spcBef>
            </a:pPr>
            <a:r>
              <a:rPr lang="en-US" b="1" dirty="0"/>
              <a:t>Rounding (APA recommendations)</a:t>
            </a:r>
          </a:p>
          <a:p>
            <a:pPr marL="0" indent="0">
              <a:spcBef>
                <a:spcPts val="0"/>
              </a:spcBef>
              <a:buNone/>
            </a:pPr>
            <a:endParaRPr lang="en-US" b="1" dirty="0"/>
          </a:p>
          <a:p>
            <a:pPr lvl="1">
              <a:spcBef>
                <a:spcPts val="0"/>
              </a:spcBef>
            </a:pPr>
            <a:r>
              <a:rPr lang="en-US" sz="3000" dirty="0"/>
              <a:t>Final answers should be rounded to two decimal places. </a:t>
            </a:r>
          </a:p>
          <a:p>
            <a:pPr lvl="1">
              <a:spcBef>
                <a:spcPts val="0"/>
              </a:spcBef>
            </a:pPr>
            <a:r>
              <a:rPr lang="en-US" sz="3000" dirty="0"/>
              <a:t>Numbers should not be rounded until the very end.</a:t>
            </a:r>
          </a:p>
          <a:p>
            <a:pPr lvl="1">
              <a:spcBef>
                <a:spcPts val="0"/>
              </a:spcBef>
            </a:pPr>
            <a:r>
              <a:rPr lang="en-US" sz="3000" dirty="0"/>
              <a:t>If the unrounded number is centered exactly between the two rounding options, round up.</a:t>
            </a:r>
            <a:br>
              <a:rPr lang="en-US" sz="2000" dirty="0">
                <a:cs typeface="Arial" charset="0"/>
              </a:rPr>
            </a:br>
            <a:endParaRPr lang="en-US" sz="2000" dirty="0">
              <a:cs typeface="Arial" charset="0"/>
            </a:endParaRPr>
          </a:p>
          <a:p>
            <a:pPr>
              <a:spcBef>
                <a:spcPts val="0"/>
              </a:spcBef>
              <a:buFont typeface="Arial"/>
              <a:buNone/>
            </a:pPr>
            <a:endParaRPr lang="en-US" sz="2400" dirty="0"/>
          </a:p>
        </p:txBody>
      </p:sp>
    </p:spTree>
    <p:extLst>
      <p:ext uri="{BB962C8B-B14F-4D97-AF65-F5344CB8AC3E}">
        <p14:creationId xmlns:p14="http://schemas.microsoft.com/office/powerpoint/2010/main" val="28288297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footer-rectangle-bw_Epi-Biostat.png">
            <a:extLst>
              <a:ext uri="{FF2B5EF4-FFF2-40B4-BE49-F238E27FC236}">
                <a16:creationId xmlns:a16="http://schemas.microsoft.com/office/drawing/2014/main" id="{81288353-FC84-46AD-A701-FB6916FDCE8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503680"/>
            <a:ext cx="9153144" cy="1371600"/>
          </a:xfrm>
          <a:prstGeom prst="rect">
            <a:avLst/>
          </a:prstGeom>
        </p:spPr>
      </p:pic>
      <p:sp>
        <p:nvSpPr>
          <p:cNvPr id="7" name="Text Placeholder 2">
            <a:extLst>
              <a:ext uri="{FF2B5EF4-FFF2-40B4-BE49-F238E27FC236}">
                <a16:creationId xmlns:a16="http://schemas.microsoft.com/office/drawing/2014/main" id="{A1DCA19E-3E3A-47E1-9B47-3220B04F08C3}"/>
              </a:ext>
            </a:extLst>
          </p:cNvPr>
          <p:cNvSpPr>
            <a:spLocks noGrp="1"/>
          </p:cNvSpPr>
          <p:nvPr>
            <p:ph idx="1"/>
          </p:nvPr>
        </p:nvSpPr>
        <p:spPr>
          <a:xfrm>
            <a:off x="228600" y="1151319"/>
            <a:ext cx="5562600" cy="4108633"/>
          </a:xfrm>
        </p:spPr>
        <p:txBody>
          <a:bodyPr>
            <a:normAutofit/>
          </a:bodyPr>
          <a:lstStyle/>
          <a:p>
            <a:pPr>
              <a:spcBef>
                <a:spcPts val="0"/>
              </a:spcBef>
            </a:pPr>
            <a:r>
              <a:rPr lang="en-US" dirty="0"/>
              <a:t>Table 1.1</a:t>
            </a:r>
          </a:p>
          <a:p>
            <a:pPr lvl="1">
              <a:spcBef>
                <a:spcPts val="0"/>
              </a:spcBef>
            </a:pPr>
            <a:r>
              <a:rPr lang="en-US" dirty="0"/>
              <a:t>Arranged in Random Order</a:t>
            </a:r>
            <a:br>
              <a:rPr lang="en-US" dirty="0"/>
            </a:br>
            <a:br>
              <a:rPr lang="en-US" dirty="0"/>
            </a:br>
            <a:br>
              <a:rPr lang="en-US" dirty="0"/>
            </a:br>
            <a:endParaRPr lang="en-US" dirty="0"/>
          </a:p>
          <a:p>
            <a:pPr>
              <a:spcBef>
                <a:spcPts val="0"/>
              </a:spcBef>
            </a:pPr>
            <a:r>
              <a:rPr lang="en-US" dirty="0"/>
              <a:t>Table 1.2</a:t>
            </a:r>
          </a:p>
          <a:p>
            <a:pPr lvl="1">
              <a:spcBef>
                <a:spcPts val="0"/>
              </a:spcBef>
            </a:pPr>
            <a:r>
              <a:rPr lang="en-US" dirty="0"/>
              <a:t>Arranged in Alphabetical Order by State</a:t>
            </a:r>
          </a:p>
        </p:txBody>
      </p:sp>
      <p:pic>
        <p:nvPicPr>
          <p:cNvPr id="8" name="Picture 7" title="Table 1.1">
            <a:extLst>
              <a:ext uri="{FF2B5EF4-FFF2-40B4-BE49-F238E27FC236}">
                <a16:creationId xmlns:a16="http://schemas.microsoft.com/office/drawing/2014/main" id="{757CA000-D526-4AC3-8295-5A2107EB723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45480" y="1269859"/>
            <a:ext cx="3124200" cy="1684754"/>
          </a:xfrm>
          <a:prstGeom prst="rect">
            <a:avLst/>
          </a:prstGeom>
        </p:spPr>
      </p:pic>
      <p:pic>
        <p:nvPicPr>
          <p:cNvPr id="9" name="Picture 8" title="Table 1.2">
            <a:extLst>
              <a:ext uri="{FF2B5EF4-FFF2-40B4-BE49-F238E27FC236}">
                <a16:creationId xmlns:a16="http://schemas.microsoft.com/office/drawing/2014/main" id="{76D25F73-D431-480B-ADDE-DCEE38D3A89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745480" y="3122521"/>
            <a:ext cx="3124200" cy="2130136"/>
          </a:xfrm>
          <a:prstGeom prst="rect">
            <a:avLst/>
          </a:prstGeom>
        </p:spPr>
      </p:pic>
      <p:sp>
        <p:nvSpPr>
          <p:cNvPr id="11" name="Title 1">
            <a:extLst>
              <a:ext uri="{FF2B5EF4-FFF2-40B4-BE49-F238E27FC236}">
                <a16:creationId xmlns:a16="http://schemas.microsoft.com/office/drawing/2014/main" id="{5FB30D13-EE42-42B0-8FB8-6E98C4253F65}"/>
              </a:ext>
            </a:extLst>
          </p:cNvPr>
          <p:cNvSpPr>
            <a:spLocks noGrp="1"/>
          </p:cNvSpPr>
          <p:nvPr>
            <p:ph type="title"/>
          </p:nvPr>
        </p:nvSpPr>
        <p:spPr>
          <a:xfrm>
            <a:off x="331470" y="67589"/>
            <a:ext cx="7520940" cy="1143000"/>
          </a:xfrm>
        </p:spPr>
        <p:txBody>
          <a:bodyPr>
            <a:noAutofit/>
          </a:bodyPr>
          <a:lstStyle/>
          <a:p>
            <a:pPr algn="l"/>
            <a:r>
              <a:rPr lang="en-US" sz="2800" dirty="0"/>
              <a:t>Percentage of 18- to 25-Year-Olds Engaging in Binge Drinking During the Past 30 Days per State</a:t>
            </a:r>
          </a:p>
        </p:txBody>
      </p:sp>
      <p:pic>
        <p:nvPicPr>
          <p:cNvPr id="17" name="Picture 16" descr="A screenshot of a cell phone&#10;&#10;Description automatically generated">
            <a:extLst>
              <a:ext uri="{FF2B5EF4-FFF2-40B4-BE49-F238E27FC236}">
                <a16:creationId xmlns:a16="http://schemas.microsoft.com/office/drawing/2014/main" id="{874B5C90-4D23-4C56-8EAB-6DDD9022AD26}"/>
              </a:ext>
            </a:extLst>
          </p:cNvPr>
          <p:cNvPicPr>
            <a:picLocks noChangeAspect="1"/>
          </p:cNvPicPr>
          <p:nvPr/>
        </p:nvPicPr>
        <p:blipFill>
          <a:blip r:embed="rId4"/>
          <a:stretch>
            <a:fillRect/>
          </a:stretch>
        </p:blipFill>
        <p:spPr>
          <a:xfrm>
            <a:off x="274319" y="251460"/>
            <a:ext cx="8549261" cy="4610269"/>
          </a:xfrm>
          <a:prstGeom prst="rect">
            <a:avLst/>
          </a:prstGeom>
        </p:spPr>
      </p:pic>
      <p:pic>
        <p:nvPicPr>
          <p:cNvPr id="19" name="Picture 18" descr="A screenshot of a cell phone&#10;&#10;Description automatically generated">
            <a:extLst>
              <a:ext uri="{FF2B5EF4-FFF2-40B4-BE49-F238E27FC236}">
                <a16:creationId xmlns:a16="http://schemas.microsoft.com/office/drawing/2014/main" id="{807C86F1-3FD0-4FA6-B8B8-F4C921E023E5}"/>
              </a:ext>
            </a:extLst>
          </p:cNvPr>
          <p:cNvPicPr>
            <a:picLocks noChangeAspect="1"/>
          </p:cNvPicPr>
          <p:nvPr/>
        </p:nvPicPr>
        <p:blipFill>
          <a:blip r:embed="rId5"/>
          <a:stretch>
            <a:fillRect/>
          </a:stretch>
        </p:blipFill>
        <p:spPr>
          <a:xfrm>
            <a:off x="274320" y="252592"/>
            <a:ext cx="7578090" cy="5166880"/>
          </a:xfrm>
          <a:prstGeom prst="rect">
            <a:avLst/>
          </a:prstGeom>
        </p:spPr>
      </p:pic>
    </p:spTree>
    <p:extLst>
      <p:ext uri="{BB962C8B-B14F-4D97-AF65-F5344CB8AC3E}">
        <p14:creationId xmlns:p14="http://schemas.microsoft.com/office/powerpoint/2010/main" val="5824268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17"/>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nodeType="clickEffect">
                                  <p:stCondLst>
                                    <p:cond delay="0"/>
                                  </p:stCondLst>
                                  <p:childTnLst>
                                    <p:set>
                                      <p:cBhvr>
                                        <p:cTn id="18" dur="1" fill="hold">
                                          <p:stCondLst>
                                            <p:cond delay="0"/>
                                          </p:stCondLst>
                                        </p:cTn>
                                        <p:tgtEl>
                                          <p:spTgt spid="1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footer-rectangle-bw_Epi-Biostat.png">
            <a:extLst>
              <a:ext uri="{FF2B5EF4-FFF2-40B4-BE49-F238E27FC236}">
                <a16:creationId xmlns:a16="http://schemas.microsoft.com/office/drawing/2014/main" id="{81288353-FC84-46AD-A701-FB6916FDCE8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503680"/>
            <a:ext cx="9153144" cy="1371600"/>
          </a:xfrm>
          <a:prstGeom prst="rect">
            <a:avLst/>
          </a:prstGeom>
        </p:spPr>
      </p:pic>
      <p:sp>
        <p:nvSpPr>
          <p:cNvPr id="7" name="Text Placeholder 2">
            <a:extLst>
              <a:ext uri="{FF2B5EF4-FFF2-40B4-BE49-F238E27FC236}">
                <a16:creationId xmlns:a16="http://schemas.microsoft.com/office/drawing/2014/main" id="{A1DCA19E-3E3A-47E1-9B47-3220B04F08C3}"/>
              </a:ext>
            </a:extLst>
          </p:cNvPr>
          <p:cNvSpPr>
            <a:spLocks noGrp="1"/>
          </p:cNvSpPr>
          <p:nvPr>
            <p:ph idx="1"/>
          </p:nvPr>
        </p:nvSpPr>
        <p:spPr>
          <a:xfrm>
            <a:off x="228600" y="1151319"/>
            <a:ext cx="6132068" cy="4108633"/>
          </a:xfrm>
        </p:spPr>
        <p:txBody>
          <a:bodyPr>
            <a:normAutofit/>
          </a:bodyPr>
          <a:lstStyle/>
          <a:p>
            <a:pPr>
              <a:spcBef>
                <a:spcPts val="0"/>
              </a:spcBef>
            </a:pPr>
            <a:r>
              <a:rPr lang="en-US" dirty="0"/>
              <a:t>Table 1.3</a:t>
            </a:r>
          </a:p>
          <a:p>
            <a:pPr lvl="1">
              <a:spcBef>
                <a:spcPts val="0"/>
              </a:spcBef>
            </a:pPr>
            <a:r>
              <a:rPr lang="en-US" dirty="0"/>
              <a:t>Arranged from Low to High by State</a:t>
            </a:r>
            <a:br>
              <a:rPr lang="en-US" dirty="0"/>
            </a:br>
            <a:br>
              <a:rPr lang="en-US" dirty="0"/>
            </a:br>
            <a:br>
              <a:rPr lang="en-US" dirty="0"/>
            </a:br>
            <a:endParaRPr lang="en-US" dirty="0"/>
          </a:p>
          <a:p>
            <a:pPr>
              <a:spcBef>
                <a:spcPts val="0"/>
              </a:spcBef>
            </a:pPr>
            <a:r>
              <a:rPr lang="en-US" dirty="0"/>
              <a:t>Table 1.4</a:t>
            </a:r>
          </a:p>
          <a:p>
            <a:pPr lvl="1">
              <a:spcBef>
                <a:spcPts val="0"/>
              </a:spcBef>
            </a:pPr>
            <a:r>
              <a:rPr lang="en-US" dirty="0"/>
              <a:t>Arranged by U.S. Census </a:t>
            </a:r>
            <a:br>
              <a:rPr lang="en-US" dirty="0"/>
            </a:br>
            <a:r>
              <a:rPr lang="en-US" dirty="0"/>
              <a:t>Region by State</a:t>
            </a:r>
          </a:p>
        </p:txBody>
      </p:sp>
      <p:sp>
        <p:nvSpPr>
          <p:cNvPr id="11" name="Title 1">
            <a:extLst>
              <a:ext uri="{FF2B5EF4-FFF2-40B4-BE49-F238E27FC236}">
                <a16:creationId xmlns:a16="http://schemas.microsoft.com/office/drawing/2014/main" id="{5FB30D13-EE42-42B0-8FB8-6E98C4253F65}"/>
              </a:ext>
            </a:extLst>
          </p:cNvPr>
          <p:cNvSpPr>
            <a:spLocks noGrp="1"/>
          </p:cNvSpPr>
          <p:nvPr>
            <p:ph type="title"/>
          </p:nvPr>
        </p:nvSpPr>
        <p:spPr>
          <a:xfrm>
            <a:off x="331470" y="67589"/>
            <a:ext cx="7520940" cy="1143000"/>
          </a:xfrm>
        </p:spPr>
        <p:txBody>
          <a:bodyPr>
            <a:noAutofit/>
          </a:bodyPr>
          <a:lstStyle/>
          <a:p>
            <a:pPr algn="l"/>
            <a:r>
              <a:rPr lang="en-US" sz="2800" dirty="0"/>
              <a:t>Percentage of 18- to 25-Year-Olds Engaging in Binge Drinking During the Past 30 Days per State</a:t>
            </a:r>
          </a:p>
        </p:txBody>
      </p:sp>
      <p:pic>
        <p:nvPicPr>
          <p:cNvPr id="10" name="Picture 9" title="table 1.3">
            <a:extLst>
              <a:ext uri="{FF2B5EF4-FFF2-40B4-BE49-F238E27FC236}">
                <a16:creationId xmlns:a16="http://schemas.microsoft.com/office/drawing/2014/main" id="{E00C9634-55E9-4D54-91AA-E41FE54FE51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07378" y="990600"/>
            <a:ext cx="2015744" cy="2438400"/>
          </a:xfrm>
          <a:prstGeom prst="rect">
            <a:avLst/>
          </a:prstGeom>
        </p:spPr>
      </p:pic>
      <p:pic>
        <p:nvPicPr>
          <p:cNvPr id="12" name="Picture 11" title="table 1.4">
            <a:extLst>
              <a:ext uri="{FF2B5EF4-FFF2-40B4-BE49-F238E27FC236}">
                <a16:creationId xmlns:a16="http://schemas.microsoft.com/office/drawing/2014/main" id="{AD52F687-C8E0-40C8-AAE1-3B3484BFB74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79922" y="3474720"/>
            <a:ext cx="2743200" cy="1995861"/>
          </a:xfrm>
          <a:prstGeom prst="rect">
            <a:avLst/>
          </a:prstGeom>
        </p:spPr>
      </p:pic>
      <p:pic>
        <p:nvPicPr>
          <p:cNvPr id="3" name="Picture 2" descr="A screenshot of a cell phone&#10;&#10;Description automatically generated">
            <a:extLst>
              <a:ext uri="{FF2B5EF4-FFF2-40B4-BE49-F238E27FC236}">
                <a16:creationId xmlns:a16="http://schemas.microsoft.com/office/drawing/2014/main" id="{F51FCCFE-0B45-4D4A-A03A-B00DBB591FA6}"/>
              </a:ext>
            </a:extLst>
          </p:cNvPr>
          <p:cNvPicPr>
            <a:picLocks noChangeAspect="1"/>
          </p:cNvPicPr>
          <p:nvPr/>
        </p:nvPicPr>
        <p:blipFill>
          <a:blip r:embed="rId4"/>
          <a:stretch>
            <a:fillRect/>
          </a:stretch>
        </p:blipFill>
        <p:spPr>
          <a:xfrm>
            <a:off x="1261186" y="93075"/>
            <a:ext cx="4372026" cy="5288742"/>
          </a:xfrm>
          <a:prstGeom prst="rect">
            <a:avLst/>
          </a:prstGeom>
        </p:spPr>
      </p:pic>
      <p:pic>
        <p:nvPicPr>
          <p:cNvPr id="6" name="Picture 5" descr="A screenshot of a cell phone&#10;&#10;Description automatically generated">
            <a:extLst>
              <a:ext uri="{FF2B5EF4-FFF2-40B4-BE49-F238E27FC236}">
                <a16:creationId xmlns:a16="http://schemas.microsoft.com/office/drawing/2014/main" id="{901E4D6A-0AA9-414D-B27E-2A9D0D29723E}"/>
              </a:ext>
            </a:extLst>
          </p:cNvPr>
          <p:cNvPicPr>
            <a:picLocks noChangeAspect="1"/>
          </p:cNvPicPr>
          <p:nvPr/>
        </p:nvPicPr>
        <p:blipFill>
          <a:blip r:embed="rId5"/>
          <a:stretch>
            <a:fillRect/>
          </a:stretch>
        </p:blipFill>
        <p:spPr>
          <a:xfrm>
            <a:off x="423308" y="181839"/>
            <a:ext cx="7269082" cy="5288742"/>
          </a:xfrm>
          <a:prstGeom prst="rect">
            <a:avLst/>
          </a:prstGeom>
        </p:spPr>
      </p:pic>
    </p:spTree>
    <p:extLst>
      <p:ext uri="{BB962C8B-B14F-4D97-AF65-F5344CB8AC3E}">
        <p14:creationId xmlns:p14="http://schemas.microsoft.com/office/powerpoint/2010/main" val="19431238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3"/>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D9C210-BA7D-4DB3-B89A-FD28EBAFC21F}"/>
              </a:ext>
            </a:extLst>
          </p:cNvPr>
          <p:cNvSpPr>
            <a:spLocks noGrp="1"/>
          </p:cNvSpPr>
          <p:nvPr>
            <p:ph type="title"/>
          </p:nvPr>
        </p:nvSpPr>
        <p:spPr>
          <a:xfrm>
            <a:off x="651510" y="324270"/>
            <a:ext cx="5154930" cy="502602"/>
          </a:xfrm>
        </p:spPr>
        <p:txBody>
          <a:bodyPr>
            <a:normAutofit fontScale="90000"/>
          </a:bodyPr>
          <a:lstStyle/>
          <a:p>
            <a:r>
              <a:rPr lang="en-US" sz="4000" dirty="0"/>
              <a:t>Experiments and Variables</a:t>
            </a:r>
          </a:p>
        </p:txBody>
      </p:sp>
      <p:pic>
        <p:nvPicPr>
          <p:cNvPr id="4" name="Picture 3" descr="footer-rectangle-bw_Epi-Biostat.png">
            <a:extLst>
              <a:ext uri="{FF2B5EF4-FFF2-40B4-BE49-F238E27FC236}">
                <a16:creationId xmlns:a16="http://schemas.microsoft.com/office/drawing/2014/main" id="{81288353-FC84-46AD-A701-FB6916FDCE8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503680"/>
            <a:ext cx="9153144" cy="1371600"/>
          </a:xfrm>
          <a:prstGeom prst="rect">
            <a:avLst/>
          </a:prstGeom>
        </p:spPr>
      </p:pic>
      <p:sp>
        <p:nvSpPr>
          <p:cNvPr id="5" name="Text Placeholder 2">
            <a:extLst>
              <a:ext uri="{FF2B5EF4-FFF2-40B4-BE49-F238E27FC236}">
                <a16:creationId xmlns:a16="http://schemas.microsoft.com/office/drawing/2014/main" id="{D0F257F6-D77A-4A61-BAB4-E77609836EA9}"/>
              </a:ext>
            </a:extLst>
          </p:cNvPr>
          <p:cNvSpPr>
            <a:spLocks noGrp="1"/>
          </p:cNvSpPr>
          <p:nvPr>
            <p:ph idx="1"/>
          </p:nvPr>
        </p:nvSpPr>
        <p:spPr>
          <a:xfrm>
            <a:off x="651510" y="977717"/>
            <a:ext cx="8229600" cy="4525963"/>
          </a:xfrm>
        </p:spPr>
        <p:txBody>
          <a:bodyPr>
            <a:normAutofit fontScale="92500" lnSpcReduction="10000"/>
          </a:bodyPr>
          <a:lstStyle/>
          <a:p>
            <a:pPr>
              <a:spcBef>
                <a:spcPts val="0"/>
              </a:spcBef>
            </a:pPr>
            <a:r>
              <a:rPr lang="en-US" b="1" dirty="0"/>
              <a:t>Variables</a:t>
            </a:r>
          </a:p>
          <a:p>
            <a:pPr lvl="1">
              <a:spcBef>
                <a:spcPts val="0"/>
              </a:spcBef>
            </a:pPr>
            <a:r>
              <a:rPr lang="en-US" dirty="0"/>
              <a:t>Characteristics measured by researchers</a:t>
            </a:r>
          </a:p>
          <a:p>
            <a:pPr lvl="1">
              <a:spcBef>
                <a:spcPts val="0"/>
              </a:spcBef>
            </a:pPr>
            <a:r>
              <a:rPr lang="en-US" dirty="0"/>
              <a:t>Variables vary</a:t>
            </a:r>
          </a:p>
          <a:p>
            <a:pPr lvl="1">
              <a:spcBef>
                <a:spcPts val="0"/>
              </a:spcBef>
            </a:pPr>
            <a:r>
              <a:rPr lang="en-US" dirty="0"/>
              <a:t>Examples of characteristics commonly measured</a:t>
            </a:r>
          </a:p>
          <a:p>
            <a:pPr lvl="2">
              <a:spcBef>
                <a:spcPts val="0"/>
              </a:spcBef>
            </a:pPr>
            <a:r>
              <a:rPr lang="en-US" dirty="0"/>
              <a:t>Height, weight, intelligence, aggression, neurotransmitter levels</a:t>
            </a:r>
            <a:br>
              <a:rPr lang="en-US" dirty="0"/>
            </a:br>
            <a:endParaRPr lang="en-US" dirty="0"/>
          </a:p>
          <a:p>
            <a:pPr>
              <a:spcBef>
                <a:spcPts val="0"/>
              </a:spcBef>
            </a:pPr>
            <a:r>
              <a:rPr lang="en-US" b="1" dirty="0"/>
              <a:t>Cases</a:t>
            </a:r>
          </a:p>
          <a:p>
            <a:pPr lvl="1">
              <a:spcBef>
                <a:spcPts val="0"/>
              </a:spcBef>
            </a:pPr>
            <a:r>
              <a:rPr lang="en-US" dirty="0"/>
              <a:t>Subjects of a study, the objects on whom these variables are being measured</a:t>
            </a:r>
          </a:p>
          <a:p>
            <a:pPr lvl="1">
              <a:spcBef>
                <a:spcPts val="0"/>
              </a:spcBef>
            </a:pPr>
            <a:r>
              <a:rPr lang="en-US" dirty="0"/>
              <a:t>Examples of cases</a:t>
            </a:r>
          </a:p>
          <a:p>
            <a:pPr lvl="2">
              <a:spcBef>
                <a:spcPts val="0"/>
              </a:spcBef>
            </a:pPr>
            <a:r>
              <a:rPr lang="en-US" dirty="0"/>
              <a:t>States were cases in binge drinking tables shown earlier</a:t>
            </a:r>
          </a:p>
        </p:txBody>
      </p:sp>
    </p:spTree>
    <p:extLst>
      <p:ext uri="{BB962C8B-B14F-4D97-AF65-F5344CB8AC3E}">
        <p14:creationId xmlns:p14="http://schemas.microsoft.com/office/powerpoint/2010/main" val="4918151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D9C210-BA7D-4DB3-B89A-FD28EBAFC21F}"/>
              </a:ext>
            </a:extLst>
          </p:cNvPr>
          <p:cNvSpPr>
            <a:spLocks noGrp="1"/>
          </p:cNvSpPr>
          <p:nvPr>
            <p:ph type="title"/>
          </p:nvPr>
        </p:nvSpPr>
        <p:spPr>
          <a:xfrm>
            <a:off x="651510" y="324270"/>
            <a:ext cx="4229100" cy="502602"/>
          </a:xfrm>
        </p:spPr>
        <p:txBody>
          <a:bodyPr>
            <a:normAutofit fontScale="90000"/>
          </a:bodyPr>
          <a:lstStyle/>
          <a:p>
            <a:r>
              <a:rPr lang="en-US" sz="4000" dirty="0"/>
              <a:t>Correlational Designs</a:t>
            </a:r>
          </a:p>
        </p:txBody>
      </p:sp>
      <p:pic>
        <p:nvPicPr>
          <p:cNvPr id="4" name="Picture 3" descr="footer-rectangle-bw_Epi-Biostat.png">
            <a:extLst>
              <a:ext uri="{FF2B5EF4-FFF2-40B4-BE49-F238E27FC236}">
                <a16:creationId xmlns:a16="http://schemas.microsoft.com/office/drawing/2014/main" id="{81288353-FC84-46AD-A701-FB6916FDCE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503680"/>
            <a:ext cx="9153144" cy="1371600"/>
          </a:xfrm>
          <a:prstGeom prst="rect">
            <a:avLst/>
          </a:prstGeom>
        </p:spPr>
      </p:pic>
      <p:sp>
        <p:nvSpPr>
          <p:cNvPr id="7" name="Text Placeholder 2">
            <a:extLst>
              <a:ext uri="{FF2B5EF4-FFF2-40B4-BE49-F238E27FC236}">
                <a16:creationId xmlns:a16="http://schemas.microsoft.com/office/drawing/2014/main" id="{C2833934-B38D-41F0-818B-DD6884BF14F8}"/>
              </a:ext>
            </a:extLst>
          </p:cNvPr>
          <p:cNvSpPr>
            <a:spLocks noGrp="1"/>
          </p:cNvSpPr>
          <p:nvPr>
            <p:ph idx="1"/>
          </p:nvPr>
        </p:nvSpPr>
        <p:spPr>
          <a:xfrm>
            <a:off x="651510" y="988471"/>
            <a:ext cx="8229600" cy="4525963"/>
          </a:xfrm>
        </p:spPr>
        <p:txBody>
          <a:bodyPr>
            <a:normAutofit fontScale="92500" lnSpcReduction="20000"/>
          </a:bodyPr>
          <a:lstStyle/>
          <a:p>
            <a:pPr>
              <a:spcBef>
                <a:spcPts val="0"/>
              </a:spcBef>
            </a:pPr>
            <a:r>
              <a:rPr lang="en-US" b="1" dirty="0"/>
              <a:t>Correlational design</a:t>
            </a:r>
          </a:p>
          <a:p>
            <a:pPr lvl="1">
              <a:spcBef>
                <a:spcPts val="0"/>
              </a:spcBef>
            </a:pPr>
            <a:r>
              <a:rPr lang="en-US" dirty="0"/>
              <a:t>Examines the relationship between two variables without any attempt to manipulate them</a:t>
            </a:r>
          </a:p>
          <a:p>
            <a:pPr lvl="1">
              <a:spcBef>
                <a:spcPts val="0"/>
              </a:spcBef>
            </a:pPr>
            <a:r>
              <a:rPr lang="en-US" dirty="0"/>
              <a:t>Two variables are measured or observed as they naturally occur</a:t>
            </a:r>
            <a:br>
              <a:rPr lang="en-US" dirty="0"/>
            </a:br>
            <a:endParaRPr lang="en-US" dirty="0"/>
          </a:p>
          <a:p>
            <a:pPr>
              <a:spcBef>
                <a:spcPts val="0"/>
              </a:spcBef>
            </a:pPr>
            <a:r>
              <a:rPr lang="en-US" b="1" dirty="0"/>
              <a:t>Advantage</a:t>
            </a:r>
            <a:r>
              <a:rPr lang="en-US" dirty="0"/>
              <a:t> </a:t>
            </a:r>
          </a:p>
          <a:p>
            <a:pPr lvl="1">
              <a:spcBef>
                <a:spcPts val="0"/>
              </a:spcBef>
            </a:pPr>
            <a:r>
              <a:rPr lang="en-US" dirty="0"/>
              <a:t>Allows study of real-life relationships</a:t>
            </a:r>
            <a:br>
              <a:rPr lang="en-US" dirty="0"/>
            </a:br>
            <a:endParaRPr lang="en-US" dirty="0"/>
          </a:p>
          <a:p>
            <a:pPr>
              <a:spcBef>
                <a:spcPts val="0"/>
              </a:spcBef>
            </a:pPr>
            <a:r>
              <a:rPr lang="en-US" b="1" dirty="0"/>
              <a:t>Disadvantage</a:t>
            </a:r>
          </a:p>
          <a:p>
            <a:pPr lvl="1">
              <a:spcBef>
                <a:spcPts val="0"/>
              </a:spcBef>
            </a:pPr>
            <a:r>
              <a:rPr lang="en-US" dirty="0"/>
              <a:t>Cannot draw conclusion about cause and effect</a:t>
            </a:r>
          </a:p>
          <a:p>
            <a:pPr lvl="1">
              <a:spcBef>
                <a:spcPts val="0"/>
              </a:spcBef>
            </a:pPr>
            <a:r>
              <a:rPr lang="en-US" dirty="0"/>
              <a:t>Correlation is not causation</a:t>
            </a:r>
          </a:p>
        </p:txBody>
      </p:sp>
    </p:spTree>
    <p:extLst>
      <p:ext uri="{BB962C8B-B14F-4D97-AF65-F5344CB8AC3E}">
        <p14:creationId xmlns:p14="http://schemas.microsoft.com/office/powerpoint/2010/main" val="38746144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D9C210-BA7D-4DB3-B89A-FD28EBAFC21F}"/>
              </a:ext>
            </a:extLst>
          </p:cNvPr>
          <p:cNvSpPr>
            <a:spLocks noGrp="1"/>
          </p:cNvSpPr>
          <p:nvPr>
            <p:ph type="title"/>
          </p:nvPr>
        </p:nvSpPr>
        <p:spPr>
          <a:xfrm>
            <a:off x="651510" y="324270"/>
            <a:ext cx="5509260" cy="502602"/>
          </a:xfrm>
        </p:spPr>
        <p:txBody>
          <a:bodyPr>
            <a:normAutofit fontScale="90000"/>
          </a:bodyPr>
          <a:lstStyle/>
          <a:p>
            <a:r>
              <a:rPr lang="en-US" sz="4000" dirty="0"/>
              <a:t>Correlational Designs, cont’d</a:t>
            </a:r>
          </a:p>
        </p:txBody>
      </p:sp>
      <p:pic>
        <p:nvPicPr>
          <p:cNvPr id="4" name="Picture 3" descr="footer-rectangle-bw_Epi-Biostat.png">
            <a:extLst>
              <a:ext uri="{FF2B5EF4-FFF2-40B4-BE49-F238E27FC236}">
                <a16:creationId xmlns:a16="http://schemas.microsoft.com/office/drawing/2014/main" id="{81288353-FC84-46AD-A701-FB6916FDCE8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503680"/>
            <a:ext cx="9153144" cy="1371600"/>
          </a:xfrm>
          <a:prstGeom prst="rect">
            <a:avLst/>
          </a:prstGeom>
        </p:spPr>
      </p:pic>
      <p:sp>
        <p:nvSpPr>
          <p:cNvPr id="8" name="Text Placeholder 2">
            <a:extLst>
              <a:ext uri="{FF2B5EF4-FFF2-40B4-BE49-F238E27FC236}">
                <a16:creationId xmlns:a16="http://schemas.microsoft.com/office/drawing/2014/main" id="{659BB5B4-9F3E-45A0-B45B-8C0320BAA6F3}"/>
              </a:ext>
            </a:extLst>
          </p:cNvPr>
          <p:cNvSpPr>
            <a:spLocks noGrp="1"/>
          </p:cNvSpPr>
          <p:nvPr>
            <p:ph idx="1"/>
          </p:nvPr>
        </p:nvSpPr>
        <p:spPr>
          <a:xfrm>
            <a:off x="381000" y="977717"/>
            <a:ext cx="4648200" cy="4525963"/>
          </a:xfrm>
        </p:spPr>
        <p:txBody>
          <a:bodyPr>
            <a:normAutofit fontScale="92500" lnSpcReduction="20000"/>
          </a:bodyPr>
          <a:lstStyle/>
          <a:p>
            <a:pPr>
              <a:spcBef>
                <a:spcPts val="0"/>
              </a:spcBef>
            </a:pPr>
            <a:r>
              <a:rPr lang="en-US" b="1" dirty="0"/>
              <a:t>TV and aggression study</a:t>
            </a:r>
          </a:p>
          <a:p>
            <a:pPr lvl="1">
              <a:spcBef>
                <a:spcPts val="0"/>
              </a:spcBef>
            </a:pPr>
            <a:r>
              <a:rPr lang="en-US" dirty="0"/>
              <a:t>Hypothetical results</a:t>
            </a:r>
          </a:p>
          <a:p>
            <a:pPr lvl="2">
              <a:spcBef>
                <a:spcPts val="0"/>
              </a:spcBef>
            </a:pPr>
            <a:r>
              <a:rPr lang="en-US" dirty="0"/>
              <a:t>Kids who watched more violent TV were rated as more aggressive</a:t>
            </a:r>
            <a:br>
              <a:rPr lang="en-US" dirty="0"/>
            </a:br>
            <a:endParaRPr lang="en-US" dirty="0"/>
          </a:p>
          <a:p>
            <a:pPr lvl="1">
              <a:spcBef>
                <a:spcPts val="0"/>
              </a:spcBef>
            </a:pPr>
            <a:r>
              <a:rPr lang="en-US" dirty="0"/>
              <a:t>Tempting to conclude following</a:t>
            </a:r>
          </a:p>
          <a:p>
            <a:pPr lvl="2">
              <a:spcBef>
                <a:spcPts val="0"/>
              </a:spcBef>
            </a:pPr>
            <a:r>
              <a:rPr lang="en-US" dirty="0"/>
              <a:t>“TV violence causes aggression”</a:t>
            </a:r>
          </a:p>
          <a:p>
            <a:pPr lvl="2">
              <a:spcBef>
                <a:spcPts val="0"/>
              </a:spcBef>
            </a:pPr>
            <a:r>
              <a:rPr lang="en-US" dirty="0"/>
              <a:t>Can’t conclude with certainty</a:t>
            </a:r>
            <a:br>
              <a:rPr lang="en-US" dirty="0"/>
            </a:br>
            <a:endParaRPr lang="en-US" dirty="0"/>
          </a:p>
          <a:p>
            <a:pPr lvl="1">
              <a:spcBef>
                <a:spcPts val="0"/>
              </a:spcBef>
            </a:pPr>
            <a:r>
              <a:rPr lang="en-US" dirty="0"/>
              <a:t>Correlation only tells that two variables are </a:t>
            </a:r>
            <a:r>
              <a:rPr lang="en-US" b="1" dirty="0"/>
              <a:t>related</a:t>
            </a:r>
          </a:p>
        </p:txBody>
      </p:sp>
      <p:pic>
        <p:nvPicPr>
          <p:cNvPr id="9" name="Picture 8" descr="The figure is a scatterplot that shows an Example of Correlational Design Results &#10;A correlational design examines the relationship between two variables without any attempt to manipulate them. &#10;The hypothetical results of this correlational study show that children who see more violent acts on TV are also rated as more aggressive by their teachers.&#10;" title="Figure 1.1">
            <a:extLst>
              <a:ext uri="{FF2B5EF4-FFF2-40B4-BE49-F238E27FC236}">
                <a16:creationId xmlns:a16="http://schemas.microsoft.com/office/drawing/2014/main" id="{1C4FC83C-6DA5-4584-8D1B-799CCD066CA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98720" y="1411898"/>
            <a:ext cx="3962400" cy="3657600"/>
          </a:xfrm>
          <a:prstGeom prst="rect">
            <a:avLst/>
          </a:prstGeom>
        </p:spPr>
      </p:pic>
    </p:spTree>
    <p:extLst>
      <p:ext uri="{BB962C8B-B14F-4D97-AF65-F5344CB8AC3E}">
        <p14:creationId xmlns:p14="http://schemas.microsoft.com/office/powerpoint/2010/main" val="35446701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D9C210-BA7D-4DB3-B89A-FD28EBAFC21F}"/>
              </a:ext>
            </a:extLst>
          </p:cNvPr>
          <p:cNvSpPr>
            <a:spLocks noGrp="1"/>
          </p:cNvSpPr>
          <p:nvPr>
            <p:ph type="title"/>
          </p:nvPr>
        </p:nvSpPr>
        <p:spPr>
          <a:xfrm>
            <a:off x="651510" y="324270"/>
            <a:ext cx="5509260" cy="502602"/>
          </a:xfrm>
        </p:spPr>
        <p:txBody>
          <a:bodyPr>
            <a:normAutofit fontScale="90000"/>
          </a:bodyPr>
          <a:lstStyle/>
          <a:p>
            <a:r>
              <a:rPr lang="en-US" sz="4000" dirty="0"/>
              <a:t>Correlational Designs, cont’d</a:t>
            </a:r>
          </a:p>
        </p:txBody>
      </p:sp>
      <p:pic>
        <p:nvPicPr>
          <p:cNvPr id="4" name="Picture 3" descr="footer-rectangle-bw_Epi-Biostat.png">
            <a:extLst>
              <a:ext uri="{FF2B5EF4-FFF2-40B4-BE49-F238E27FC236}">
                <a16:creationId xmlns:a16="http://schemas.microsoft.com/office/drawing/2014/main" id="{81288353-FC84-46AD-A701-FB6916FDCE8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503680"/>
            <a:ext cx="9153144" cy="1371600"/>
          </a:xfrm>
          <a:prstGeom prst="rect">
            <a:avLst/>
          </a:prstGeom>
        </p:spPr>
      </p:pic>
      <p:sp>
        <p:nvSpPr>
          <p:cNvPr id="10" name="Text Placeholder 2">
            <a:extLst>
              <a:ext uri="{FF2B5EF4-FFF2-40B4-BE49-F238E27FC236}">
                <a16:creationId xmlns:a16="http://schemas.microsoft.com/office/drawing/2014/main" id="{19BD1C9E-7BF1-44EA-843E-BDCC8604D801}"/>
              </a:ext>
            </a:extLst>
          </p:cNvPr>
          <p:cNvSpPr>
            <a:spLocks noGrp="1"/>
          </p:cNvSpPr>
          <p:nvPr>
            <p:ph idx="1"/>
          </p:nvPr>
        </p:nvSpPr>
        <p:spPr>
          <a:xfrm>
            <a:off x="548640" y="902294"/>
            <a:ext cx="8229600" cy="4525963"/>
          </a:xfrm>
        </p:spPr>
        <p:txBody>
          <a:bodyPr>
            <a:normAutofit fontScale="85000" lnSpcReduction="10000"/>
          </a:bodyPr>
          <a:lstStyle/>
          <a:p>
            <a:pPr>
              <a:spcBef>
                <a:spcPts val="0"/>
              </a:spcBef>
            </a:pPr>
            <a:r>
              <a:rPr lang="en-US" b="1" dirty="0"/>
              <a:t>TV and Aggression study</a:t>
            </a:r>
          </a:p>
          <a:p>
            <a:pPr lvl="1">
              <a:spcBef>
                <a:spcPts val="0"/>
              </a:spcBef>
            </a:pPr>
            <a:r>
              <a:rPr lang="en-US" dirty="0"/>
              <a:t>Three possible explanations exist</a:t>
            </a:r>
          </a:p>
          <a:p>
            <a:pPr marL="1257300" lvl="2" indent="-342900">
              <a:spcBef>
                <a:spcPts val="0"/>
              </a:spcBef>
              <a:buSzPct val="110000"/>
              <a:buFont typeface="+mj-lt"/>
              <a:buAutoNum type="arabicPeriod"/>
            </a:pPr>
            <a:r>
              <a:rPr lang="en-US" dirty="0"/>
              <a:t>Does amount of violent TV (X) cause aggressive behavior (Y)?</a:t>
            </a:r>
          </a:p>
          <a:p>
            <a:pPr marL="1714500" lvl="3" indent="-342900">
              <a:spcBef>
                <a:spcPts val="0"/>
              </a:spcBef>
              <a:buSzPct val="110000"/>
              <a:buNone/>
            </a:pPr>
            <a:endParaRPr lang="en-US" sz="1200" dirty="0"/>
          </a:p>
          <a:p>
            <a:pPr marL="1257300" lvl="2" indent="-342900">
              <a:spcBef>
                <a:spcPts val="0"/>
              </a:spcBef>
              <a:buSzPct val="110000"/>
              <a:buFont typeface="+mj-lt"/>
              <a:buAutoNum type="arabicPeriod"/>
            </a:pPr>
            <a:r>
              <a:rPr lang="en-US" dirty="0"/>
              <a:t>Or, does aggressive behavior (Y) cause violent TV viewing (X)?</a:t>
            </a:r>
            <a:br>
              <a:rPr lang="en-US" dirty="0"/>
            </a:br>
            <a:endParaRPr lang="en-US" sz="1200" dirty="0"/>
          </a:p>
          <a:p>
            <a:pPr marL="1257300" lvl="2" indent="-342900">
              <a:spcBef>
                <a:spcPts val="0"/>
              </a:spcBef>
              <a:buSzPct val="110000"/>
              <a:buFont typeface="+mj-lt"/>
              <a:buAutoNum type="arabicPeriod"/>
            </a:pPr>
            <a:r>
              <a:rPr lang="en-US" dirty="0"/>
              <a:t>Or, does a third variable cause both </a:t>
            </a:r>
            <a:r>
              <a:rPr lang="en-US" i="1" dirty="0"/>
              <a:t>X</a:t>
            </a:r>
            <a:r>
              <a:rPr lang="en-US" dirty="0"/>
              <a:t> and </a:t>
            </a:r>
            <a:r>
              <a:rPr lang="en-US" i="1" dirty="0"/>
              <a:t>Y</a:t>
            </a:r>
            <a:r>
              <a:rPr lang="en-US" dirty="0"/>
              <a:t>? – confound</a:t>
            </a:r>
          </a:p>
          <a:p>
            <a:pPr marL="857250" lvl="1" indent="-342900">
              <a:spcBef>
                <a:spcPts val="0"/>
              </a:spcBef>
              <a:buFont typeface="+mj-lt"/>
              <a:buAutoNum type="arabicPeriod"/>
            </a:pPr>
            <a:endParaRPr lang="en-US" dirty="0"/>
          </a:p>
          <a:p>
            <a:pPr lvl="1">
              <a:spcBef>
                <a:spcPts val="0"/>
              </a:spcBef>
            </a:pPr>
            <a:r>
              <a:rPr lang="en-US" dirty="0"/>
              <a:t>Confounding variable</a:t>
            </a:r>
          </a:p>
          <a:p>
            <a:pPr lvl="2">
              <a:spcBef>
                <a:spcPts val="0"/>
              </a:spcBef>
            </a:pPr>
            <a:r>
              <a:rPr lang="en-US" dirty="0"/>
              <a:t>Impact on both variables (X and Y), reason why the two variables </a:t>
            </a:r>
            <a:r>
              <a:rPr lang="en-US" dirty="0" err="1"/>
              <a:t>covary</a:t>
            </a:r>
            <a:br>
              <a:rPr lang="en-US" dirty="0"/>
            </a:br>
            <a:endParaRPr lang="en-US" sz="1200" dirty="0"/>
          </a:p>
          <a:p>
            <a:pPr lvl="2">
              <a:spcBef>
                <a:spcPts val="0"/>
              </a:spcBef>
            </a:pPr>
            <a:r>
              <a:rPr lang="en-US" dirty="0"/>
              <a:t>If confounding variables exist, X doesn’t cause Y and Y doesn’t cause X; confounding variable causes both</a:t>
            </a:r>
          </a:p>
          <a:p>
            <a:pPr lvl="2">
              <a:spcBef>
                <a:spcPts val="0"/>
              </a:spcBef>
            </a:pPr>
            <a:endParaRPr lang="en-US" dirty="0"/>
          </a:p>
          <a:p>
            <a:pPr marL="457200" lvl="1" indent="0" algn="ctr">
              <a:spcBef>
                <a:spcPts val="0"/>
              </a:spcBef>
              <a:buNone/>
            </a:pPr>
            <a:r>
              <a:rPr lang="en-US" i="1" dirty="0"/>
              <a:t>What might be confounding variables in this study? </a:t>
            </a:r>
          </a:p>
        </p:txBody>
      </p:sp>
    </p:spTree>
    <p:extLst>
      <p:ext uri="{BB962C8B-B14F-4D97-AF65-F5344CB8AC3E}">
        <p14:creationId xmlns:p14="http://schemas.microsoft.com/office/powerpoint/2010/main" val="63944107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6250</TotalTime>
  <Words>1892</Words>
  <Application>Microsoft Office PowerPoint</Application>
  <PresentationFormat>On-screen Show (4:3)</PresentationFormat>
  <Paragraphs>244</Paragraphs>
  <Slides>37</Slides>
  <Notes>20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37</vt:i4>
      </vt:variant>
    </vt:vector>
  </HeadingPairs>
  <TitlesOfParts>
    <vt:vector size="41" baseType="lpstr">
      <vt:lpstr>Arial</vt:lpstr>
      <vt:lpstr>Calibri</vt:lpstr>
      <vt:lpstr>Wingdings</vt:lpstr>
      <vt:lpstr>Office Theme</vt:lpstr>
      <vt:lpstr>Jingwei Wu, PhD</vt:lpstr>
      <vt:lpstr>Objectives </vt:lpstr>
      <vt:lpstr>The Purpose of Statistics</vt:lpstr>
      <vt:lpstr>Percentage of 18- to 25-Year-Olds Engaging in Binge Drinking During the Past 30 Days per State</vt:lpstr>
      <vt:lpstr>Percentage of 18- to 25-Year-Olds Engaging in Binge Drinking During the Past 30 Days per State</vt:lpstr>
      <vt:lpstr>Experiments and Variables</vt:lpstr>
      <vt:lpstr>Correlational Designs</vt:lpstr>
      <vt:lpstr>Correlational Designs, cont’d</vt:lpstr>
      <vt:lpstr>Correlational Designs, cont’d</vt:lpstr>
      <vt:lpstr>Experimental Designs</vt:lpstr>
      <vt:lpstr>Experimental Designs</vt:lpstr>
      <vt:lpstr>Experimental Designs</vt:lpstr>
      <vt:lpstr>Quasi-Experimental Designs</vt:lpstr>
      <vt:lpstr>Quasi-Experimental Designs</vt:lpstr>
      <vt:lpstr>Independent and Dependent Variables</vt:lpstr>
      <vt:lpstr>Guidelines to Determine Study Type  to Be Used</vt:lpstr>
      <vt:lpstr>How to Choose: Type of Study</vt:lpstr>
      <vt:lpstr>Stop and Recap</vt:lpstr>
      <vt:lpstr>Levels of Measurement</vt:lpstr>
      <vt:lpstr>Levels of Measurement</vt:lpstr>
      <vt:lpstr>Levels of Measurement</vt:lpstr>
      <vt:lpstr>Levels of Measurement</vt:lpstr>
      <vt:lpstr>Levels of Measurement</vt:lpstr>
      <vt:lpstr>The Language of Statistics</vt:lpstr>
      <vt:lpstr>More Key Terms</vt:lpstr>
      <vt:lpstr>More Key Terms</vt:lpstr>
      <vt:lpstr>An illustration</vt:lpstr>
      <vt:lpstr>PowerPoint Presentation</vt:lpstr>
      <vt:lpstr>PowerPoint Presentation</vt:lpstr>
      <vt:lpstr>Example</vt:lpstr>
      <vt:lpstr>Example</vt:lpstr>
      <vt:lpstr>Statistical Notation and Rounding</vt:lpstr>
      <vt:lpstr>Order of Operations</vt:lpstr>
      <vt:lpstr>Order of Operations: Another Look</vt:lpstr>
      <vt:lpstr>Rounding with Number Lines</vt:lpstr>
      <vt:lpstr>Rounding with Number Lines</vt:lpstr>
      <vt:lpstr>Summary of Rules of Rounding</vt:lpstr>
    </vt:vector>
  </TitlesOfParts>
  <Company>Temple College of Public Health</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Zachary R Haines</dc:creator>
  <cp:lastModifiedBy>Jingwei Wu</cp:lastModifiedBy>
  <cp:revision>131</cp:revision>
  <dcterms:created xsi:type="dcterms:W3CDTF">2017-03-29T19:08:32Z</dcterms:created>
  <dcterms:modified xsi:type="dcterms:W3CDTF">2020-08-10T15:40:13Z</dcterms:modified>
</cp:coreProperties>
</file>

<file path=docProps/thumbnail.jpeg>
</file>